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57" r:id="rId3"/>
    <p:sldId id="258" r:id="rId4"/>
    <p:sldId id="259" r:id="rId5"/>
    <p:sldId id="260" r:id="rId6"/>
    <p:sldId id="263" r:id="rId7"/>
    <p:sldId id="262" r:id="rId8"/>
    <p:sldId id="265" r:id="rId9"/>
    <p:sldId id="266" r:id="rId10"/>
    <p:sldId id="268" r:id="rId11"/>
    <p:sldId id="267" r:id="rId12"/>
    <p:sldId id="269" r:id="rId13"/>
    <p:sldId id="270" r:id="rId14"/>
    <p:sldId id="271" r:id="rId15"/>
    <p:sldId id="272" r:id="rId16"/>
    <p:sldId id="273" r:id="rId17"/>
    <p:sldId id="274" r:id="rId18"/>
    <p:sldId id="277" r:id="rId19"/>
    <p:sldId id="275" r:id="rId20"/>
    <p:sldId id="276" r:id="rId21"/>
    <p:sldId id="278" r:id="rId22"/>
    <p:sldId id="279" r:id="rId23"/>
    <p:sldId id="280" r:id="rId24"/>
    <p:sldId id="281" r:id="rId25"/>
    <p:sldId id="282" r:id="rId26"/>
    <p:sldId id="283" r:id="rId27"/>
    <p:sldId id="26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34" autoAdjust="0"/>
    <p:restoredTop sz="83842" autoAdjust="0"/>
  </p:normalViewPr>
  <p:slideViewPr>
    <p:cSldViewPr snapToGrid="0">
      <p:cViewPr varScale="1">
        <p:scale>
          <a:sx n="67" d="100"/>
          <a:sy n="67" d="100"/>
        </p:scale>
        <p:origin x="33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svg>
</file>

<file path=ppt/media/image26.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1B3DB2-3134-440E-8CEC-1107591CD2F3}" type="datetimeFigureOut">
              <a:rPr lang="en-US" smtClean="0"/>
              <a:t>7/21/2025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14C579-D980-4E4B-82E7-7D6238ABD682}" type="slidenum">
              <a:rPr lang="en-US" smtClean="0"/>
              <a:t>‹#›</a:t>
            </a:fld>
            <a:endParaRPr lang="en-US"/>
          </a:p>
        </p:txBody>
      </p:sp>
    </p:spTree>
    <p:extLst>
      <p:ext uri="{BB962C8B-B14F-4D97-AF65-F5344CB8AC3E}">
        <p14:creationId xmlns:p14="http://schemas.microsoft.com/office/powerpoint/2010/main" val="555259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2Timothy 2:13, Paul emphasized that “If we are faithless, He remains faithful; He cannot deny Himself.” Because His is faithful and cannot act contrary to His name, He remains faithful even if we are faithless or unfaithful. </a:t>
            </a:r>
            <a:endParaRPr lang="en-US" dirty="0"/>
          </a:p>
        </p:txBody>
      </p:sp>
      <p:sp>
        <p:nvSpPr>
          <p:cNvPr id="4" name="Slide Number Placeholder 3"/>
          <p:cNvSpPr>
            <a:spLocks noGrp="1"/>
          </p:cNvSpPr>
          <p:nvPr>
            <p:ph type="sldNum" sz="quarter" idx="5"/>
          </p:nvPr>
        </p:nvSpPr>
        <p:spPr/>
        <p:txBody>
          <a:bodyPr/>
          <a:lstStyle/>
          <a:p>
            <a:fld id="{2E14C579-D980-4E4B-82E7-7D6238ABD682}" type="slidenum">
              <a:rPr lang="en-US" smtClean="0"/>
              <a:t>4</a:t>
            </a:fld>
            <a:endParaRPr lang="en-US"/>
          </a:p>
        </p:txBody>
      </p:sp>
    </p:spTree>
    <p:extLst>
      <p:ext uri="{BB962C8B-B14F-4D97-AF65-F5344CB8AC3E}">
        <p14:creationId xmlns:p14="http://schemas.microsoft.com/office/powerpoint/2010/main" val="1019922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the word itself appears, to be faithful is to be faith – full and that is to be full of faith</a:t>
            </a:r>
            <a:endParaRPr lang="en-US" dirty="0"/>
          </a:p>
        </p:txBody>
      </p:sp>
      <p:sp>
        <p:nvSpPr>
          <p:cNvPr id="4" name="Slide Number Placeholder 3"/>
          <p:cNvSpPr>
            <a:spLocks noGrp="1"/>
          </p:cNvSpPr>
          <p:nvPr>
            <p:ph type="sldNum" sz="quarter" idx="5"/>
          </p:nvPr>
        </p:nvSpPr>
        <p:spPr/>
        <p:txBody>
          <a:bodyPr/>
          <a:lstStyle/>
          <a:p>
            <a:fld id="{2E14C579-D980-4E4B-82E7-7D6238ABD682}" type="slidenum">
              <a:rPr lang="en-US" smtClean="0"/>
              <a:t>7</a:t>
            </a:fld>
            <a:endParaRPr lang="en-US"/>
          </a:p>
        </p:txBody>
      </p:sp>
    </p:spTree>
    <p:extLst>
      <p:ext uri="{BB962C8B-B14F-4D97-AF65-F5344CB8AC3E}">
        <p14:creationId xmlns:p14="http://schemas.microsoft.com/office/powerpoint/2010/main" val="3174095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Jesus emphasized this virtue of being faithful in the parable of the talents as recorded in Matthew 25:14–30. </a:t>
            </a:r>
            <a:endParaRPr lang="en-US" dirty="0"/>
          </a:p>
        </p:txBody>
      </p:sp>
      <p:sp>
        <p:nvSpPr>
          <p:cNvPr id="4" name="Slide Number Placeholder 3"/>
          <p:cNvSpPr>
            <a:spLocks noGrp="1"/>
          </p:cNvSpPr>
          <p:nvPr>
            <p:ph type="sldNum" sz="quarter" idx="5"/>
          </p:nvPr>
        </p:nvSpPr>
        <p:spPr/>
        <p:txBody>
          <a:bodyPr/>
          <a:lstStyle/>
          <a:p>
            <a:fld id="{2E14C579-D980-4E4B-82E7-7D6238ABD682}" type="slidenum">
              <a:rPr lang="en-US" smtClean="0"/>
              <a:t>20</a:t>
            </a:fld>
            <a:endParaRPr lang="en-US"/>
          </a:p>
        </p:txBody>
      </p:sp>
    </p:spTree>
    <p:extLst>
      <p:ext uri="{BB962C8B-B14F-4D97-AF65-F5344CB8AC3E}">
        <p14:creationId xmlns:p14="http://schemas.microsoft.com/office/powerpoint/2010/main" val="4034861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CC883-3293-B275-5C29-A36CDC1BAD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7F2E747-5C95-DCCF-20F1-BAA0D0C31E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3EDBC7-358D-8ADB-B07B-B5C8E77CC87D}"/>
              </a:ext>
            </a:extLst>
          </p:cNvPr>
          <p:cNvSpPr>
            <a:spLocks noGrp="1"/>
          </p:cNvSpPr>
          <p:nvPr>
            <p:ph type="dt" sz="half" idx="10"/>
          </p:nvPr>
        </p:nvSpPr>
        <p:spPr/>
        <p:txBody>
          <a:bodyPr/>
          <a:lstStyle/>
          <a:p>
            <a:fld id="{82484F56-2822-423B-AB82-E9007B5C68C2}" type="datetimeFigureOut">
              <a:rPr lang="en-US" smtClean="0"/>
              <a:t>7/21/2025</a:t>
            </a:fld>
            <a:endParaRPr lang="en-US"/>
          </a:p>
        </p:txBody>
      </p:sp>
      <p:sp>
        <p:nvSpPr>
          <p:cNvPr id="5" name="Footer Placeholder 4">
            <a:extLst>
              <a:ext uri="{FF2B5EF4-FFF2-40B4-BE49-F238E27FC236}">
                <a16:creationId xmlns:a16="http://schemas.microsoft.com/office/drawing/2014/main" id="{49D88A1F-DD7A-FFCA-CF91-CF83367EA6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EC5874-E978-4BB5-2A78-E37F07461EFA}"/>
              </a:ext>
            </a:extLst>
          </p:cNvPr>
          <p:cNvSpPr>
            <a:spLocks noGrp="1"/>
          </p:cNvSpPr>
          <p:nvPr>
            <p:ph type="sldNum" sz="quarter" idx="12"/>
          </p:nvPr>
        </p:nvSpPr>
        <p:spPr/>
        <p:txBody>
          <a:bodyPr/>
          <a:lstStyle/>
          <a:p>
            <a:fld id="{FC132211-59DA-4846-A979-20C8A2D12D91}" type="slidenum">
              <a:rPr lang="en-US" smtClean="0"/>
              <a:t>‹#›</a:t>
            </a:fld>
            <a:endParaRPr lang="en-US"/>
          </a:p>
        </p:txBody>
      </p:sp>
    </p:spTree>
    <p:extLst>
      <p:ext uri="{BB962C8B-B14F-4D97-AF65-F5344CB8AC3E}">
        <p14:creationId xmlns:p14="http://schemas.microsoft.com/office/powerpoint/2010/main" val="10321800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C26E6-4208-DDEE-1C34-146D29E619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E07B882-A0B1-50A0-A9CB-EDBBA1AEC2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88B86-0402-6BF7-A630-624F974932D6}"/>
              </a:ext>
            </a:extLst>
          </p:cNvPr>
          <p:cNvSpPr>
            <a:spLocks noGrp="1"/>
          </p:cNvSpPr>
          <p:nvPr>
            <p:ph type="dt" sz="half" idx="10"/>
          </p:nvPr>
        </p:nvSpPr>
        <p:spPr/>
        <p:txBody>
          <a:bodyPr/>
          <a:lstStyle/>
          <a:p>
            <a:fld id="{82484F56-2822-423B-AB82-E9007B5C68C2}" type="datetimeFigureOut">
              <a:rPr lang="en-US" smtClean="0"/>
              <a:t>7/21/2025</a:t>
            </a:fld>
            <a:endParaRPr lang="en-US"/>
          </a:p>
        </p:txBody>
      </p:sp>
      <p:sp>
        <p:nvSpPr>
          <p:cNvPr id="5" name="Footer Placeholder 4">
            <a:extLst>
              <a:ext uri="{FF2B5EF4-FFF2-40B4-BE49-F238E27FC236}">
                <a16:creationId xmlns:a16="http://schemas.microsoft.com/office/drawing/2014/main" id="{40785C7F-55CD-EBEF-1E6A-88F902744F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AD734C-1377-2A7C-3B0C-EAED745969A5}"/>
              </a:ext>
            </a:extLst>
          </p:cNvPr>
          <p:cNvSpPr>
            <a:spLocks noGrp="1"/>
          </p:cNvSpPr>
          <p:nvPr>
            <p:ph type="sldNum" sz="quarter" idx="12"/>
          </p:nvPr>
        </p:nvSpPr>
        <p:spPr/>
        <p:txBody>
          <a:bodyPr/>
          <a:lstStyle/>
          <a:p>
            <a:fld id="{FC132211-59DA-4846-A979-20C8A2D12D91}" type="slidenum">
              <a:rPr lang="en-US" smtClean="0"/>
              <a:t>‹#›</a:t>
            </a:fld>
            <a:endParaRPr lang="en-US"/>
          </a:p>
        </p:txBody>
      </p:sp>
    </p:spTree>
    <p:extLst>
      <p:ext uri="{BB962C8B-B14F-4D97-AF65-F5344CB8AC3E}">
        <p14:creationId xmlns:p14="http://schemas.microsoft.com/office/powerpoint/2010/main" val="5773342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69C422-237E-97B0-F64D-EE82562961A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EA3938-1897-E4AA-9C4D-8B280CF3D27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30D667-C7B4-2E83-7919-87B223B1C4F2}"/>
              </a:ext>
            </a:extLst>
          </p:cNvPr>
          <p:cNvSpPr>
            <a:spLocks noGrp="1"/>
          </p:cNvSpPr>
          <p:nvPr>
            <p:ph type="dt" sz="half" idx="10"/>
          </p:nvPr>
        </p:nvSpPr>
        <p:spPr/>
        <p:txBody>
          <a:bodyPr/>
          <a:lstStyle/>
          <a:p>
            <a:fld id="{82484F56-2822-423B-AB82-E9007B5C68C2}" type="datetimeFigureOut">
              <a:rPr lang="en-US" smtClean="0"/>
              <a:t>7/21/2025</a:t>
            </a:fld>
            <a:endParaRPr lang="en-US"/>
          </a:p>
        </p:txBody>
      </p:sp>
      <p:sp>
        <p:nvSpPr>
          <p:cNvPr id="5" name="Footer Placeholder 4">
            <a:extLst>
              <a:ext uri="{FF2B5EF4-FFF2-40B4-BE49-F238E27FC236}">
                <a16:creationId xmlns:a16="http://schemas.microsoft.com/office/drawing/2014/main" id="{D5A87059-3998-820A-C3E5-7ADE4CC2E5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4C4A76-61F4-90D2-5B26-ED3DA45702BA}"/>
              </a:ext>
            </a:extLst>
          </p:cNvPr>
          <p:cNvSpPr>
            <a:spLocks noGrp="1"/>
          </p:cNvSpPr>
          <p:nvPr>
            <p:ph type="sldNum" sz="quarter" idx="12"/>
          </p:nvPr>
        </p:nvSpPr>
        <p:spPr/>
        <p:txBody>
          <a:bodyPr/>
          <a:lstStyle/>
          <a:p>
            <a:fld id="{FC132211-59DA-4846-A979-20C8A2D12D91}" type="slidenum">
              <a:rPr lang="en-US" smtClean="0"/>
              <a:t>‹#›</a:t>
            </a:fld>
            <a:endParaRPr lang="en-US"/>
          </a:p>
        </p:txBody>
      </p:sp>
    </p:spTree>
    <p:extLst>
      <p:ext uri="{BB962C8B-B14F-4D97-AF65-F5344CB8AC3E}">
        <p14:creationId xmlns:p14="http://schemas.microsoft.com/office/powerpoint/2010/main" val="3823610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2E83D-4A87-ECF7-CD31-29534146C5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29D3B1-D6FE-9EA5-19AE-B86F0D79F3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797D36-3597-C776-3CC6-F3ECC753D9A5}"/>
              </a:ext>
            </a:extLst>
          </p:cNvPr>
          <p:cNvSpPr>
            <a:spLocks noGrp="1"/>
          </p:cNvSpPr>
          <p:nvPr>
            <p:ph type="dt" sz="half" idx="10"/>
          </p:nvPr>
        </p:nvSpPr>
        <p:spPr/>
        <p:txBody>
          <a:bodyPr/>
          <a:lstStyle/>
          <a:p>
            <a:fld id="{82484F56-2822-423B-AB82-E9007B5C68C2}" type="datetimeFigureOut">
              <a:rPr lang="en-US" smtClean="0"/>
              <a:t>7/21/2025</a:t>
            </a:fld>
            <a:endParaRPr lang="en-US"/>
          </a:p>
        </p:txBody>
      </p:sp>
      <p:sp>
        <p:nvSpPr>
          <p:cNvPr id="5" name="Footer Placeholder 4">
            <a:extLst>
              <a:ext uri="{FF2B5EF4-FFF2-40B4-BE49-F238E27FC236}">
                <a16:creationId xmlns:a16="http://schemas.microsoft.com/office/drawing/2014/main" id="{25B8AA01-9E73-1F5E-6541-ACCB477BD8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A8EFEE-5921-E3E2-7AC2-2B47968FBA6A}"/>
              </a:ext>
            </a:extLst>
          </p:cNvPr>
          <p:cNvSpPr>
            <a:spLocks noGrp="1"/>
          </p:cNvSpPr>
          <p:nvPr>
            <p:ph type="sldNum" sz="quarter" idx="12"/>
          </p:nvPr>
        </p:nvSpPr>
        <p:spPr/>
        <p:txBody>
          <a:bodyPr/>
          <a:lstStyle/>
          <a:p>
            <a:fld id="{FC132211-59DA-4846-A979-20C8A2D12D91}" type="slidenum">
              <a:rPr lang="en-US" smtClean="0"/>
              <a:t>‹#›</a:t>
            </a:fld>
            <a:endParaRPr lang="en-US"/>
          </a:p>
        </p:txBody>
      </p:sp>
    </p:spTree>
    <p:extLst>
      <p:ext uri="{BB962C8B-B14F-4D97-AF65-F5344CB8AC3E}">
        <p14:creationId xmlns:p14="http://schemas.microsoft.com/office/powerpoint/2010/main" val="2805136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A688E-8978-17B0-8BD2-96753485B6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9F41AFB-AF88-B542-7840-55C9498E607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05A9848-9F0D-E7B9-3E51-86C93D1B93FD}"/>
              </a:ext>
            </a:extLst>
          </p:cNvPr>
          <p:cNvSpPr>
            <a:spLocks noGrp="1"/>
          </p:cNvSpPr>
          <p:nvPr>
            <p:ph type="dt" sz="half" idx="10"/>
          </p:nvPr>
        </p:nvSpPr>
        <p:spPr/>
        <p:txBody>
          <a:bodyPr/>
          <a:lstStyle/>
          <a:p>
            <a:fld id="{82484F56-2822-423B-AB82-E9007B5C68C2}" type="datetimeFigureOut">
              <a:rPr lang="en-US" smtClean="0"/>
              <a:t>7/21/2025</a:t>
            </a:fld>
            <a:endParaRPr lang="en-US"/>
          </a:p>
        </p:txBody>
      </p:sp>
      <p:sp>
        <p:nvSpPr>
          <p:cNvPr id="5" name="Footer Placeholder 4">
            <a:extLst>
              <a:ext uri="{FF2B5EF4-FFF2-40B4-BE49-F238E27FC236}">
                <a16:creationId xmlns:a16="http://schemas.microsoft.com/office/drawing/2014/main" id="{88C98C0C-6A40-8D76-34B3-2353231AD5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5038FC-09C4-09C4-6934-2617272B7423}"/>
              </a:ext>
            </a:extLst>
          </p:cNvPr>
          <p:cNvSpPr>
            <a:spLocks noGrp="1"/>
          </p:cNvSpPr>
          <p:nvPr>
            <p:ph type="sldNum" sz="quarter" idx="12"/>
          </p:nvPr>
        </p:nvSpPr>
        <p:spPr/>
        <p:txBody>
          <a:bodyPr/>
          <a:lstStyle/>
          <a:p>
            <a:fld id="{FC132211-59DA-4846-A979-20C8A2D12D91}" type="slidenum">
              <a:rPr lang="en-US" smtClean="0"/>
              <a:t>‹#›</a:t>
            </a:fld>
            <a:endParaRPr lang="en-US"/>
          </a:p>
        </p:txBody>
      </p:sp>
    </p:spTree>
    <p:extLst>
      <p:ext uri="{BB962C8B-B14F-4D97-AF65-F5344CB8AC3E}">
        <p14:creationId xmlns:p14="http://schemas.microsoft.com/office/powerpoint/2010/main" val="19636089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4721E-10F3-08AB-D51D-463359C2A6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F19618-EB4F-122F-30DA-DE956CEF11E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BF73677-22B0-B571-75BD-DE5EBB02D1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A5493A-E7D5-7A30-66AE-51308E9402B1}"/>
              </a:ext>
            </a:extLst>
          </p:cNvPr>
          <p:cNvSpPr>
            <a:spLocks noGrp="1"/>
          </p:cNvSpPr>
          <p:nvPr>
            <p:ph type="dt" sz="half" idx="10"/>
          </p:nvPr>
        </p:nvSpPr>
        <p:spPr/>
        <p:txBody>
          <a:bodyPr/>
          <a:lstStyle/>
          <a:p>
            <a:fld id="{82484F56-2822-423B-AB82-E9007B5C68C2}" type="datetimeFigureOut">
              <a:rPr lang="en-US" smtClean="0"/>
              <a:t>7/21/2025</a:t>
            </a:fld>
            <a:endParaRPr lang="en-US"/>
          </a:p>
        </p:txBody>
      </p:sp>
      <p:sp>
        <p:nvSpPr>
          <p:cNvPr id="6" name="Footer Placeholder 5">
            <a:extLst>
              <a:ext uri="{FF2B5EF4-FFF2-40B4-BE49-F238E27FC236}">
                <a16:creationId xmlns:a16="http://schemas.microsoft.com/office/drawing/2014/main" id="{73217315-3433-AAA6-971A-4A922BA495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4D0BBF-288A-41AE-8C91-7770708E9EE5}"/>
              </a:ext>
            </a:extLst>
          </p:cNvPr>
          <p:cNvSpPr>
            <a:spLocks noGrp="1"/>
          </p:cNvSpPr>
          <p:nvPr>
            <p:ph type="sldNum" sz="quarter" idx="12"/>
          </p:nvPr>
        </p:nvSpPr>
        <p:spPr/>
        <p:txBody>
          <a:bodyPr/>
          <a:lstStyle/>
          <a:p>
            <a:fld id="{FC132211-59DA-4846-A979-20C8A2D12D91}" type="slidenum">
              <a:rPr lang="en-US" smtClean="0"/>
              <a:t>‹#›</a:t>
            </a:fld>
            <a:endParaRPr lang="en-US"/>
          </a:p>
        </p:txBody>
      </p:sp>
    </p:spTree>
    <p:extLst>
      <p:ext uri="{BB962C8B-B14F-4D97-AF65-F5344CB8AC3E}">
        <p14:creationId xmlns:p14="http://schemas.microsoft.com/office/powerpoint/2010/main" val="42787582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026FA-13F0-38AC-CF07-4BC842017A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E6E31E-B9A6-0809-2AFC-886E5623F8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ABB8B0-8991-AFBF-9BBC-63E715E0E52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B97715-55EE-2DA5-DDA9-EAE786F627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E5A023-0D15-FC0D-C203-D2B34D79D96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CCD0683-048B-42C7-15C3-CAEAF42CE3DC}"/>
              </a:ext>
            </a:extLst>
          </p:cNvPr>
          <p:cNvSpPr>
            <a:spLocks noGrp="1"/>
          </p:cNvSpPr>
          <p:nvPr>
            <p:ph type="dt" sz="half" idx="10"/>
          </p:nvPr>
        </p:nvSpPr>
        <p:spPr/>
        <p:txBody>
          <a:bodyPr/>
          <a:lstStyle/>
          <a:p>
            <a:fld id="{82484F56-2822-423B-AB82-E9007B5C68C2}" type="datetimeFigureOut">
              <a:rPr lang="en-US" smtClean="0"/>
              <a:t>7/21/2025</a:t>
            </a:fld>
            <a:endParaRPr lang="en-US"/>
          </a:p>
        </p:txBody>
      </p:sp>
      <p:sp>
        <p:nvSpPr>
          <p:cNvPr id="8" name="Footer Placeholder 7">
            <a:extLst>
              <a:ext uri="{FF2B5EF4-FFF2-40B4-BE49-F238E27FC236}">
                <a16:creationId xmlns:a16="http://schemas.microsoft.com/office/drawing/2014/main" id="{B9F5D53F-9D8E-BE2C-A479-1211B8CE240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67A2A27-D638-6AC0-9F7B-B8843E546796}"/>
              </a:ext>
            </a:extLst>
          </p:cNvPr>
          <p:cNvSpPr>
            <a:spLocks noGrp="1"/>
          </p:cNvSpPr>
          <p:nvPr>
            <p:ph type="sldNum" sz="quarter" idx="12"/>
          </p:nvPr>
        </p:nvSpPr>
        <p:spPr/>
        <p:txBody>
          <a:bodyPr/>
          <a:lstStyle/>
          <a:p>
            <a:fld id="{FC132211-59DA-4846-A979-20C8A2D12D91}" type="slidenum">
              <a:rPr lang="en-US" smtClean="0"/>
              <a:t>‹#›</a:t>
            </a:fld>
            <a:endParaRPr lang="en-US"/>
          </a:p>
        </p:txBody>
      </p:sp>
    </p:spTree>
    <p:extLst>
      <p:ext uri="{BB962C8B-B14F-4D97-AF65-F5344CB8AC3E}">
        <p14:creationId xmlns:p14="http://schemas.microsoft.com/office/powerpoint/2010/main" val="3008368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64CFF-05CB-DC78-80F8-8BB8044A83A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35F887-EB67-22CE-999A-873486AD2D41}"/>
              </a:ext>
            </a:extLst>
          </p:cNvPr>
          <p:cNvSpPr>
            <a:spLocks noGrp="1"/>
          </p:cNvSpPr>
          <p:nvPr>
            <p:ph type="dt" sz="half" idx="10"/>
          </p:nvPr>
        </p:nvSpPr>
        <p:spPr/>
        <p:txBody>
          <a:bodyPr/>
          <a:lstStyle/>
          <a:p>
            <a:fld id="{82484F56-2822-423B-AB82-E9007B5C68C2}" type="datetimeFigureOut">
              <a:rPr lang="en-US" smtClean="0"/>
              <a:t>7/21/2025</a:t>
            </a:fld>
            <a:endParaRPr lang="en-US"/>
          </a:p>
        </p:txBody>
      </p:sp>
      <p:sp>
        <p:nvSpPr>
          <p:cNvPr id="4" name="Footer Placeholder 3">
            <a:extLst>
              <a:ext uri="{FF2B5EF4-FFF2-40B4-BE49-F238E27FC236}">
                <a16:creationId xmlns:a16="http://schemas.microsoft.com/office/drawing/2014/main" id="{25A6461D-A308-1374-6023-87941AA447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BC659F-0D3B-7E88-F095-5BCCCE274875}"/>
              </a:ext>
            </a:extLst>
          </p:cNvPr>
          <p:cNvSpPr>
            <a:spLocks noGrp="1"/>
          </p:cNvSpPr>
          <p:nvPr>
            <p:ph type="sldNum" sz="quarter" idx="12"/>
          </p:nvPr>
        </p:nvSpPr>
        <p:spPr/>
        <p:txBody>
          <a:bodyPr/>
          <a:lstStyle/>
          <a:p>
            <a:fld id="{FC132211-59DA-4846-A979-20C8A2D12D91}" type="slidenum">
              <a:rPr lang="en-US" smtClean="0"/>
              <a:t>‹#›</a:t>
            </a:fld>
            <a:endParaRPr lang="en-US"/>
          </a:p>
        </p:txBody>
      </p:sp>
    </p:spTree>
    <p:extLst>
      <p:ext uri="{BB962C8B-B14F-4D97-AF65-F5344CB8AC3E}">
        <p14:creationId xmlns:p14="http://schemas.microsoft.com/office/powerpoint/2010/main" val="2813199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0A363F-DA2D-A416-30DC-17A79C9FC96E}"/>
              </a:ext>
            </a:extLst>
          </p:cNvPr>
          <p:cNvSpPr>
            <a:spLocks noGrp="1"/>
          </p:cNvSpPr>
          <p:nvPr>
            <p:ph type="dt" sz="half" idx="10"/>
          </p:nvPr>
        </p:nvSpPr>
        <p:spPr/>
        <p:txBody>
          <a:bodyPr/>
          <a:lstStyle/>
          <a:p>
            <a:fld id="{82484F56-2822-423B-AB82-E9007B5C68C2}" type="datetimeFigureOut">
              <a:rPr lang="en-US" smtClean="0"/>
              <a:t>7/21/2025</a:t>
            </a:fld>
            <a:endParaRPr lang="en-US"/>
          </a:p>
        </p:txBody>
      </p:sp>
      <p:sp>
        <p:nvSpPr>
          <p:cNvPr id="3" name="Footer Placeholder 2">
            <a:extLst>
              <a:ext uri="{FF2B5EF4-FFF2-40B4-BE49-F238E27FC236}">
                <a16:creationId xmlns:a16="http://schemas.microsoft.com/office/drawing/2014/main" id="{0EBFA68A-2C12-B50E-0FF9-D1D0775957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E7F13E-BFD2-4270-A783-5AE6D99E48D2}"/>
              </a:ext>
            </a:extLst>
          </p:cNvPr>
          <p:cNvSpPr>
            <a:spLocks noGrp="1"/>
          </p:cNvSpPr>
          <p:nvPr>
            <p:ph type="sldNum" sz="quarter" idx="12"/>
          </p:nvPr>
        </p:nvSpPr>
        <p:spPr/>
        <p:txBody>
          <a:bodyPr/>
          <a:lstStyle/>
          <a:p>
            <a:fld id="{FC132211-59DA-4846-A979-20C8A2D12D91}" type="slidenum">
              <a:rPr lang="en-US" smtClean="0"/>
              <a:t>‹#›</a:t>
            </a:fld>
            <a:endParaRPr lang="en-US"/>
          </a:p>
        </p:txBody>
      </p:sp>
    </p:spTree>
    <p:extLst>
      <p:ext uri="{BB962C8B-B14F-4D97-AF65-F5344CB8AC3E}">
        <p14:creationId xmlns:p14="http://schemas.microsoft.com/office/powerpoint/2010/main" val="3092894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38174-2F31-EE4C-0C14-E034F8F35A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95113CD-F63B-25D7-A81C-D661D48EE6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E00E81-DF9C-D499-78A1-FBBD85A246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1562E7-1978-5555-D40F-07CEAE1AA2E0}"/>
              </a:ext>
            </a:extLst>
          </p:cNvPr>
          <p:cNvSpPr>
            <a:spLocks noGrp="1"/>
          </p:cNvSpPr>
          <p:nvPr>
            <p:ph type="dt" sz="half" idx="10"/>
          </p:nvPr>
        </p:nvSpPr>
        <p:spPr/>
        <p:txBody>
          <a:bodyPr/>
          <a:lstStyle/>
          <a:p>
            <a:fld id="{82484F56-2822-423B-AB82-E9007B5C68C2}" type="datetimeFigureOut">
              <a:rPr lang="en-US" smtClean="0"/>
              <a:t>7/21/2025</a:t>
            </a:fld>
            <a:endParaRPr lang="en-US"/>
          </a:p>
        </p:txBody>
      </p:sp>
      <p:sp>
        <p:nvSpPr>
          <p:cNvPr id="6" name="Footer Placeholder 5">
            <a:extLst>
              <a:ext uri="{FF2B5EF4-FFF2-40B4-BE49-F238E27FC236}">
                <a16:creationId xmlns:a16="http://schemas.microsoft.com/office/drawing/2014/main" id="{EE28E7A4-4F87-A7C5-2563-16F7491EAD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39A445-01F6-6823-7076-AB6FBCE6477A}"/>
              </a:ext>
            </a:extLst>
          </p:cNvPr>
          <p:cNvSpPr>
            <a:spLocks noGrp="1"/>
          </p:cNvSpPr>
          <p:nvPr>
            <p:ph type="sldNum" sz="quarter" idx="12"/>
          </p:nvPr>
        </p:nvSpPr>
        <p:spPr/>
        <p:txBody>
          <a:bodyPr/>
          <a:lstStyle/>
          <a:p>
            <a:fld id="{FC132211-59DA-4846-A979-20C8A2D12D91}" type="slidenum">
              <a:rPr lang="en-US" smtClean="0"/>
              <a:t>‹#›</a:t>
            </a:fld>
            <a:endParaRPr lang="en-US"/>
          </a:p>
        </p:txBody>
      </p:sp>
    </p:spTree>
    <p:extLst>
      <p:ext uri="{BB962C8B-B14F-4D97-AF65-F5344CB8AC3E}">
        <p14:creationId xmlns:p14="http://schemas.microsoft.com/office/powerpoint/2010/main" val="24791606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F2B80-58A7-4C1D-9C89-3F13CE033D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9B123F-6A50-9698-23EA-0CB5088A3D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7878E81-7010-EA9D-C13F-2E108DFA3F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2675F2-3709-5D33-F40B-7809CF00ABD9}"/>
              </a:ext>
            </a:extLst>
          </p:cNvPr>
          <p:cNvSpPr>
            <a:spLocks noGrp="1"/>
          </p:cNvSpPr>
          <p:nvPr>
            <p:ph type="dt" sz="half" idx="10"/>
          </p:nvPr>
        </p:nvSpPr>
        <p:spPr/>
        <p:txBody>
          <a:bodyPr/>
          <a:lstStyle/>
          <a:p>
            <a:fld id="{82484F56-2822-423B-AB82-E9007B5C68C2}" type="datetimeFigureOut">
              <a:rPr lang="en-US" smtClean="0"/>
              <a:t>7/21/2025</a:t>
            </a:fld>
            <a:endParaRPr lang="en-US"/>
          </a:p>
        </p:txBody>
      </p:sp>
      <p:sp>
        <p:nvSpPr>
          <p:cNvPr id="6" name="Footer Placeholder 5">
            <a:extLst>
              <a:ext uri="{FF2B5EF4-FFF2-40B4-BE49-F238E27FC236}">
                <a16:creationId xmlns:a16="http://schemas.microsoft.com/office/drawing/2014/main" id="{7F603474-C2E5-D20C-4967-C9C5C38C3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FEABD1-62D1-6AF5-8F95-A5D67C06EA83}"/>
              </a:ext>
            </a:extLst>
          </p:cNvPr>
          <p:cNvSpPr>
            <a:spLocks noGrp="1"/>
          </p:cNvSpPr>
          <p:nvPr>
            <p:ph type="sldNum" sz="quarter" idx="12"/>
          </p:nvPr>
        </p:nvSpPr>
        <p:spPr/>
        <p:txBody>
          <a:bodyPr/>
          <a:lstStyle/>
          <a:p>
            <a:fld id="{FC132211-59DA-4846-A979-20C8A2D12D91}" type="slidenum">
              <a:rPr lang="en-US" smtClean="0"/>
              <a:t>‹#›</a:t>
            </a:fld>
            <a:endParaRPr lang="en-US"/>
          </a:p>
        </p:txBody>
      </p:sp>
    </p:spTree>
    <p:extLst>
      <p:ext uri="{BB962C8B-B14F-4D97-AF65-F5344CB8AC3E}">
        <p14:creationId xmlns:p14="http://schemas.microsoft.com/office/powerpoint/2010/main" val="4281759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DA00B3-27F5-E3C0-6146-A78819E00A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D135BD4-E96F-D726-BEC7-8EEC254C4B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1DBEF1-4809-2243-7CD6-655E34005BE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2484F56-2822-423B-AB82-E9007B5C68C2}" type="datetimeFigureOut">
              <a:rPr lang="en-US" smtClean="0"/>
              <a:t>7/21/2025</a:t>
            </a:fld>
            <a:endParaRPr lang="en-US"/>
          </a:p>
        </p:txBody>
      </p:sp>
      <p:sp>
        <p:nvSpPr>
          <p:cNvPr id="5" name="Footer Placeholder 4">
            <a:extLst>
              <a:ext uri="{FF2B5EF4-FFF2-40B4-BE49-F238E27FC236}">
                <a16:creationId xmlns:a16="http://schemas.microsoft.com/office/drawing/2014/main" id="{A9772ECA-0AD0-44F6-688C-4EBA9CBF4B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B3E8FAA-8F52-1E3C-1881-1995F05CF9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C132211-59DA-4846-A979-20C8A2D12D91}" type="slidenum">
              <a:rPr lang="en-US" smtClean="0"/>
              <a:t>‹#›</a:t>
            </a:fld>
            <a:endParaRPr lang="en-US"/>
          </a:p>
        </p:txBody>
      </p:sp>
    </p:spTree>
    <p:extLst>
      <p:ext uri="{BB962C8B-B14F-4D97-AF65-F5344CB8AC3E}">
        <p14:creationId xmlns:p14="http://schemas.microsoft.com/office/powerpoint/2010/main" val="23258827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evotion – April 2020 - Lutheran Women of Australia">
            <a:extLst>
              <a:ext uri="{FF2B5EF4-FFF2-40B4-BE49-F238E27FC236}">
                <a16:creationId xmlns:a16="http://schemas.microsoft.com/office/drawing/2014/main" id="{D9A5F3CC-8FAC-30C3-1396-635D8F3B8E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5949" cy="685578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425523C-14E1-C8CC-247F-1638B0B80020}"/>
              </a:ext>
            </a:extLst>
          </p:cNvPr>
          <p:cNvSpPr>
            <a:spLocks noGrp="1"/>
          </p:cNvSpPr>
          <p:nvPr>
            <p:ph type="ctrTitle"/>
          </p:nvPr>
        </p:nvSpPr>
        <p:spPr>
          <a:xfrm>
            <a:off x="6390860" y="2531918"/>
            <a:ext cx="4962939" cy="895972"/>
          </a:xfrm>
        </p:spPr>
        <p:txBody>
          <a:bodyPr>
            <a:normAutofit fontScale="90000"/>
          </a:bodyPr>
          <a:lstStyle/>
          <a:p>
            <a:r>
              <a:rPr lang="en-US" sz="4800" b="1" dirty="0">
                <a:solidFill>
                  <a:schemeClr val="bg1"/>
                </a:solidFill>
                <a:effectLst>
                  <a:outerShdw blurRad="38100" dist="38100" dir="2700000" algn="tl">
                    <a:srgbClr val="000000">
                      <a:alpha val="43137"/>
                    </a:srgbClr>
                  </a:outerShdw>
                </a:effectLst>
              </a:rPr>
              <a:t>BEING FAITHFUL</a:t>
            </a:r>
          </a:p>
        </p:txBody>
      </p:sp>
      <p:sp>
        <p:nvSpPr>
          <p:cNvPr id="5" name="TextBox 4">
            <a:extLst>
              <a:ext uri="{FF2B5EF4-FFF2-40B4-BE49-F238E27FC236}">
                <a16:creationId xmlns:a16="http://schemas.microsoft.com/office/drawing/2014/main" id="{3F437301-2D63-A856-2C5C-B179D9932753}"/>
              </a:ext>
            </a:extLst>
          </p:cNvPr>
          <p:cNvSpPr txBox="1"/>
          <p:nvPr/>
        </p:nvSpPr>
        <p:spPr>
          <a:xfrm>
            <a:off x="8011766" y="5052518"/>
            <a:ext cx="3577259" cy="1180195"/>
          </a:xfrm>
          <a:prstGeom prst="rect">
            <a:avLst/>
          </a:prstGeom>
          <a:noFill/>
        </p:spPr>
        <p:txBody>
          <a:bodyPr wrap="square">
            <a:spAutoFit/>
          </a:bodyPr>
          <a:lstStyle/>
          <a:p>
            <a:pPr algn="ctr">
              <a:lnSpc>
                <a:spcPct val="115000"/>
              </a:lnSpc>
              <a:spcAft>
                <a:spcPts val="1000"/>
              </a:spcAft>
              <a:buNone/>
            </a:pPr>
            <a:r>
              <a:rPr lang="en-US" sz="2800" b="1" dirty="0">
                <a:solidFill>
                  <a:schemeClr val="bg1"/>
                </a:solidFill>
                <a:effectLst/>
                <a:latin typeface="Times New Roman" panose="02020603050405020304" pitchFamily="18" charset="0"/>
                <a:ea typeface="Times New Roman" panose="02020603050405020304" pitchFamily="18" charset="0"/>
              </a:rPr>
              <a:t>KEY TEXT:</a:t>
            </a:r>
          </a:p>
          <a:p>
            <a:pPr algn="ctr">
              <a:lnSpc>
                <a:spcPct val="115000"/>
              </a:lnSpc>
              <a:spcAft>
                <a:spcPts val="1000"/>
              </a:spcAft>
              <a:buNone/>
            </a:pPr>
            <a:r>
              <a:rPr lang="en-US" sz="2800" b="1" dirty="0">
                <a:solidFill>
                  <a:schemeClr val="bg1"/>
                </a:solidFill>
                <a:effectLst/>
                <a:latin typeface="Times New Roman" panose="02020603050405020304" pitchFamily="18" charset="0"/>
                <a:ea typeface="Times New Roman" panose="02020603050405020304" pitchFamily="18" charset="0"/>
              </a:rPr>
              <a:t>NUMBERS 12:4–9</a:t>
            </a:r>
            <a:endParaRPr lang="en-US" sz="2400" dirty="0">
              <a:solidFill>
                <a:schemeClr val="bg1"/>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6817821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04B84B1-5CA7-7923-B71F-C37D6FC29AF3}"/>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D8901BF0-316F-6E3A-0C23-5CE22243530D}"/>
              </a:ext>
            </a:extLst>
          </p:cNvPr>
          <p:cNvSpPr>
            <a:spLocks noGrp="1"/>
          </p:cNvSpPr>
          <p:nvPr>
            <p:ph type="ctrTitle"/>
          </p:nvPr>
        </p:nvSpPr>
        <p:spPr>
          <a:xfrm>
            <a:off x="643468" y="643467"/>
            <a:ext cx="4620584" cy="4567137"/>
          </a:xfrm>
        </p:spPr>
        <p:txBody>
          <a:bodyPr>
            <a:normAutofit/>
          </a:bodyPr>
          <a:lstStyle/>
          <a:p>
            <a:pPr algn="l"/>
            <a:r>
              <a:rPr lang="en-US" sz="4400" b="1" dirty="0"/>
              <a:t>To Whom Are We To Be Faithful?</a:t>
            </a:r>
            <a:endParaRPr lang="en-US" sz="4400" dirty="0"/>
          </a:p>
        </p:txBody>
      </p:sp>
      <p:pic>
        <p:nvPicPr>
          <p:cNvPr id="14" name="Picture 13" descr="Wood human figure">
            <a:extLst>
              <a:ext uri="{FF2B5EF4-FFF2-40B4-BE49-F238E27FC236}">
                <a16:creationId xmlns:a16="http://schemas.microsoft.com/office/drawing/2014/main" id="{218AA1EF-D6B6-4F21-381D-4FC9B25ACC04}"/>
              </a:ext>
            </a:extLst>
          </p:cNvPr>
          <p:cNvPicPr>
            <a:picLocks noChangeAspect="1"/>
          </p:cNvPicPr>
          <p:nvPr/>
        </p:nvPicPr>
        <p:blipFill>
          <a:blip r:embed="rId2"/>
          <a:srcRect r="41962" b="-1"/>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016341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5FF8A0A-15B7-E688-02B1-58C1D600BC92}"/>
            </a:ext>
          </a:extLst>
        </p:cNvPr>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2" name="Picture 2" descr="On Time, Every Time: Believing for God's Faithfulness in This Season">
            <a:extLst>
              <a:ext uri="{FF2B5EF4-FFF2-40B4-BE49-F238E27FC236}">
                <a16:creationId xmlns:a16="http://schemas.microsoft.com/office/drawing/2014/main" id="{E331B631-75F6-7171-83A5-C4199DFE9B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5866" r="14823"/>
          <a:stretch>
            <a:fillRect/>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249" name="Rectangle 1024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92CFCC35-4B11-D832-948F-3238E5AD14E3}"/>
              </a:ext>
            </a:extLst>
          </p:cNvPr>
          <p:cNvSpPr>
            <a:spLocks noGrp="1"/>
          </p:cNvSpPr>
          <p:nvPr>
            <p:ph idx="1"/>
          </p:nvPr>
        </p:nvSpPr>
        <p:spPr>
          <a:xfrm>
            <a:off x="7696201" y="391953"/>
            <a:ext cx="4492750" cy="6340317"/>
          </a:xfrm>
        </p:spPr>
        <p:txBody>
          <a:bodyPr>
            <a:normAutofit/>
          </a:bodyPr>
          <a:lstStyle/>
          <a:p>
            <a:pPr marL="0" indent="0">
              <a:lnSpc>
                <a:spcPct val="150000"/>
              </a:lnSpc>
              <a:buNone/>
            </a:pPr>
            <a:r>
              <a:rPr lang="en-US" dirty="0"/>
              <a:t>The call to be faithful is to God as the ultimate of our faith. </a:t>
            </a:r>
          </a:p>
          <a:p>
            <a:pPr marL="0" indent="0">
              <a:lnSpc>
                <a:spcPct val="150000"/>
              </a:lnSpc>
              <a:buNone/>
            </a:pPr>
            <a:r>
              <a:rPr lang="en-US" dirty="0"/>
              <a:t>This faithfulness to God is expressed through the response to our calling and election to be part of God’s remnant, especially, in this end times.</a:t>
            </a:r>
          </a:p>
        </p:txBody>
      </p:sp>
    </p:spTree>
    <p:extLst>
      <p:ext uri="{BB962C8B-B14F-4D97-AF65-F5344CB8AC3E}">
        <p14:creationId xmlns:p14="http://schemas.microsoft.com/office/powerpoint/2010/main" val="28391097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31A967F-F62C-5861-9DDC-2C9F80325CFC}"/>
            </a:ext>
          </a:extLst>
        </p:cNvPr>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What Are Some Signs of Genuine Saving Faith? | iBelieve.com">
            <a:extLst>
              <a:ext uri="{FF2B5EF4-FFF2-40B4-BE49-F238E27FC236}">
                <a16:creationId xmlns:a16="http://schemas.microsoft.com/office/drawing/2014/main" id="{18DAA1BE-9293-C924-3C9A-EE07C625FE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1533" r="4794" b="-1"/>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1273" name="Rectangle 112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D476082-06B7-66FD-A90D-BC3F6D2BF5E7}"/>
              </a:ext>
            </a:extLst>
          </p:cNvPr>
          <p:cNvSpPr>
            <a:spLocks noGrp="1"/>
          </p:cNvSpPr>
          <p:nvPr>
            <p:ph idx="1"/>
          </p:nvPr>
        </p:nvSpPr>
        <p:spPr>
          <a:xfrm>
            <a:off x="289560" y="902961"/>
            <a:ext cx="4168140" cy="5143509"/>
          </a:xfrm>
        </p:spPr>
        <p:txBody>
          <a:bodyPr>
            <a:normAutofit/>
          </a:bodyPr>
          <a:lstStyle/>
          <a:p>
            <a:pPr marL="0" indent="0">
              <a:lnSpc>
                <a:spcPct val="100000"/>
              </a:lnSpc>
              <a:buNone/>
            </a:pPr>
            <a:r>
              <a:rPr lang="en-US" dirty="0"/>
              <a:t>This is made possible by the expression of our faith in Jesus Christ as our Lord and personal </a:t>
            </a:r>
            <a:r>
              <a:rPr lang="en-US" dirty="0" err="1"/>
              <a:t>Saviour</a:t>
            </a:r>
            <a:r>
              <a:rPr lang="en-US" dirty="0"/>
              <a:t> in confession (Romans 10:9, 10) and follow Him our daily walk with Him (1Peter 2:21; Matthew 16:24; John 13:5; Philippians 2:5). </a:t>
            </a:r>
          </a:p>
        </p:txBody>
      </p:sp>
    </p:spTree>
    <p:extLst>
      <p:ext uri="{BB962C8B-B14F-4D97-AF65-F5344CB8AC3E}">
        <p14:creationId xmlns:p14="http://schemas.microsoft.com/office/powerpoint/2010/main" val="3979024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B61A439-CA20-DE4C-5B7D-52E1C6D4A4FE}"/>
            </a:ext>
          </a:extLst>
        </p:cNvPr>
        <p:cNvGrpSpPr/>
        <p:nvPr/>
      </p:nvGrpSpPr>
      <p:grpSpPr>
        <a:xfrm>
          <a:off x="0" y="0"/>
          <a:ext cx="0" cy="0"/>
          <a:chOff x="0" y="0"/>
          <a:chExt cx="0" cy="0"/>
        </a:xfrm>
      </p:grpSpPr>
      <p:sp useBgFill="1">
        <p:nvSpPr>
          <p:cNvPr id="12295" name="Rectangle 12294">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290" name="Picture 2" descr="The Power of Forgiveness | Lakewood Church">
            <a:extLst>
              <a:ext uri="{FF2B5EF4-FFF2-40B4-BE49-F238E27FC236}">
                <a16:creationId xmlns:a16="http://schemas.microsoft.com/office/drawing/2014/main" id="{13F8260D-305B-5334-4355-CD8B079055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11111"/>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2297" name="Freeform: Shape 12296">
            <a:extLst>
              <a:ext uri="{FF2B5EF4-FFF2-40B4-BE49-F238E27FC236}">
                <a16:creationId xmlns:a16="http://schemas.microsoft.com/office/drawing/2014/main" id="{C74F2646-08C7-4051-81DA-751C43A03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099" y="585274"/>
            <a:ext cx="7036051" cy="5492212"/>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bg1"/>
          </a:solidFill>
          <a:ln>
            <a:noFill/>
          </a:ln>
          <a:effectLst>
            <a:outerShdw blurRad="50800" dist="25400" dir="5400000" algn="t"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299" name="Freeform: Shape 12298">
            <a:extLst>
              <a:ext uri="{FF2B5EF4-FFF2-40B4-BE49-F238E27FC236}">
                <a16:creationId xmlns:a16="http://schemas.microsoft.com/office/drawing/2014/main" id="{DCD6552F-C98B-4FBA-842F-3EF2D5ACA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099" y="585274"/>
            <a:ext cx="7036051" cy="5492212"/>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301"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05249" y="395108"/>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18704C5-DDD9-0AE0-2B77-A18B2EB264A4}"/>
              </a:ext>
            </a:extLst>
          </p:cNvPr>
          <p:cNvSpPr>
            <a:spLocks noGrp="1"/>
          </p:cNvSpPr>
          <p:nvPr>
            <p:ph idx="1"/>
          </p:nvPr>
        </p:nvSpPr>
        <p:spPr>
          <a:xfrm>
            <a:off x="740709" y="609600"/>
            <a:ext cx="6836829" cy="5253394"/>
          </a:xfrm>
        </p:spPr>
        <p:txBody>
          <a:bodyPr anchor="t">
            <a:normAutofit fontScale="92500"/>
          </a:bodyPr>
          <a:lstStyle/>
          <a:p>
            <a:pPr marL="0" indent="0">
              <a:lnSpc>
                <a:spcPct val="110000"/>
              </a:lnSpc>
              <a:buNone/>
            </a:pPr>
            <a:r>
              <a:rPr lang="en-US" dirty="0"/>
              <a:t>In this, we follow and reflect the example of Jesus Christ just as He remained faithful to the Father whilst on earth. Jesus whole life on earth was to be about His Father’s business (Luke 2:49). This is an act of faithfulness and what it means to be faithful. </a:t>
            </a:r>
          </a:p>
          <a:p>
            <a:pPr marL="0" indent="0">
              <a:lnSpc>
                <a:spcPct val="110000"/>
              </a:lnSpc>
              <a:buNone/>
            </a:pPr>
            <a:r>
              <a:rPr lang="en-US" dirty="0"/>
              <a:t>Although, there were many distractions and attractions, He remained faithful to the Father and His work. We are also to be faithful in all things. We owe no other responsibility than to be what God wants us to be.</a:t>
            </a:r>
          </a:p>
        </p:txBody>
      </p:sp>
    </p:spTree>
    <p:extLst>
      <p:ext uri="{BB962C8B-B14F-4D97-AF65-F5344CB8AC3E}">
        <p14:creationId xmlns:p14="http://schemas.microsoft.com/office/powerpoint/2010/main" val="20281911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B554326-5B18-607A-9DBE-71A1F6363AE0}"/>
            </a:ext>
          </a:extLst>
        </p:cNvPr>
        <p:cNvGrpSpPr/>
        <p:nvPr/>
      </p:nvGrpSpPr>
      <p:grpSpPr>
        <a:xfrm>
          <a:off x="0" y="0"/>
          <a:ext cx="0" cy="0"/>
          <a:chOff x="0" y="0"/>
          <a:chExt cx="0" cy="0"/>
        </a:xfrm>
      </p:grpSpPr>
      <p:sp useBgFill="1">
        <p:nvSpPr>
          <p:cNvPr id="13319" name="Rectangle 1331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7452D65-C3BC-F6C4-CFB2-F141B43881AD}"/>
              </a:ext>
            </a:extLst>
          </p:cNvPr>
          <p:cNvSpPr>
            <a:spLocks noGrp="1"/>
          </p:cNvSpPr>
          <p:nvPr>
            <p:ph idx="1"/>
          </p:nvPr>
        </p:nvSpPr>
        <p:spPr>
          <a:xfrm>
            <a:off x="324737" y="1120141"/>
            <a:ext cx="5771263" cy="4183379"/>
          </a:xfrm>
        </p:spPr>
        <p:txBody>
          <a:bodyPr>
            <a:normAutofit/>
          </a:bodyPr>
          <a:lstStyle/>
          <a:p>
            <a:pPr marL="0" indent="0" algn="just">
              <a:buNone/>
            </a:pPr>
            <a:r>
              <a:rPr lang="en-US" dirty="0"/>
              <a:t>In Numbers 12:–3, when Aaron and Miriam spoke against their brother, Moses, the servant of God, God said to them as recorded in Numbers 12:4–9, that, Moses is faithful in all My House.” God Himself referred to Moses as faithful.</a:t>
            </a:r>
          </a:p>
        </p:txBody>
      </p:sp>
      <p:pic>
        <p:nvPicPr>
          <p:cNvPr id="13314" name="Picture 2" descr="Why did Miriam and Aaron speak against Moses? - BibleAsk">
            <a:extLst>
              <a:ext uri="{FF2B5EF4-FFF2-40B4-BE49-F238E27FC236}">
                <a16:creationId xmlns:a16="http://schemas.microsoft.com/office/drawing/2014/main" id="{B3F9E289-7F4A-EEF6-AA83-20C63BE642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4726" r="25498" b="1"/>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24865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0DC54BF-7AE7-9903-5378-E09314E03A44}"/>
            </a:ext>
          </a:extLst>
        </p:cNvPr>
        <p:cNvGrpSpPr/>
        <p:nvPr/>
      </p:nvGrpSpPr>
      <p:grpSpPr>
        <a:xfrm>
          <a:off x="0" y="0"/>
          <a:ext cx="0" cy="0"/>
          <a:chOff x="0" y="0"/>
          <a:chExt cx="0" cy="0"/>
        </a:xfrm>
      </p:grpSpPr>
      <p:sp useBgFill="1">
        <p:nvSpPr>
          <p:cNvPr id="14343" name="Rectangle 14342">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45" name="Rectangle 14344">
            <a:extLst>
              <a:ext uri="{FF2B5EF4-FFF2-40B4-BE49-F238E27FC236}">
                <a16:creationId xmlns:a16="http://schemas.microsoft.com/office/drawing/2014/main" id="{D1BDED99-B35B-4FEE-A274-8E8DB6FEEE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02473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338" name="Picture 2" descr="Moses: A Divine Leader's Miraculous Journey | Unveiling Bible's Iconic  Figure">
            <a:extLst>
              <a:ext uri="{FF2B5EF4-FFF2-40B4-BE49-F238E27FC236}">
                <a16:creationId xmlns:a16="http://schemas.microsoft.com/office/drawing/2014/main" id="{3E6064FF-71D0-E147-8E7C-0224DDDE53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8669" r="-2" b="-2"/>
          <a:stretch>
            <a:fillRect/>
          </a:stretch>
        </p:blipFill>
        <p:spPr bwMode="auto">
          <a:xfrm>
            <a:off x="7968222" y="10"/>
            <a:ext cx="4223778" cy="6857990"/>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293EDBE-3681-5417-DD50-01847CD5B9C5}"/>
              </a:ext>
            </a:extLst>
          </p:cNvPr>
          <p:cNvSpPr>
            <a:spLocks noGrp="1"/>
          </p:cNvSpPr>
          <p:nvPr>
            <p:ph idx="1"/>
          </p:nvPr>
        </p:nvSpPr>
        <p:spPr>
          <a:xfrm>
            <a:off x="291937" y="617220"/>
            <a:ext cx="7863683" cy="5177790"/>
          </a:xfrm>
        </p:spPr>
        <p:txBody>
          <a:bodyPr>
            <a:normAutofit/>
          </a:bodyPr>
          <a:lstStyle/>
          <a:p>
            <a:pPr marL="0" indent="0">
              <a:lnSpc>
                <a:spcPct val="150000"/>
              </a:lnSpc>
              <a:buNone/>
            </a:pPr>
            <a:r>
              <a:rPr lang="en-US" sz="3200" dirty="0"/>
              <a:t>This does not mean that he had no flaws, weaknesses and some struggles in his personal life. Nonetheless, his true-heart devotion, unalloyed commitment and selfless dedication to God made God to called him faithful. </a:t>
            </a:r>
          </a:p>
        </p:txBody>
      </p:sp>
    </p:spTree>
    <p:extLst>
      <p:ext uri="{BB962C8B-B14F-4D97-AF65-F5344CB8AC3E}">
        <p14:creationId xmlns:p14="http://schemas.microsoft.com/office/powerpoint/2010/main" val="38199048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38C3CBB-D0B9-BCD9-FC71-E60E69C17591}"/>
            </a:ext>
          </a:extLst>
        </p:cNvPr>
        <p:cNvGrpSpPr/>
        <p:nvPr/>
      </p:nvGrpSpPr>
      <p:grpSpPr>
        <a:xfrm>
          <a:off x="0" y="0"/>
          <a:ext cx="0" cy="0"/>
          <a:chOff x="0" y="0"/>
          <a:chExt cx="0" cy="0"/>
        </a:xfrm>
      </p:grpSpPr>
      <p:sp useBgFill="1">
        <p:nvSpPr>
          <p:cNvPr id="15367" name="Rectangle 15366">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362" name="Picture 2" descr="Love Your Enemy: A Call to Christian Action - St. Bernard of Clairvaux,  Scottsdale, AZ">
            <a:extLst>
              <a:ext uri="{FF2B5EF4-FFF2-40B4-BE49-F238E27FC236}">
                <a16:creationId xmlns:a16="http://schemas.microsoft.com/office/drawing/2014/main" id="{21A68368-326D-9307-BFF3-10C3D404C50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717" r="19748" b="-1"/>
          <a:stretch>
            <a:fillRect/>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DEB0A67-A26F-7F01-1737-F2046FB4B43A}"/>
              </a:ext>
            </a:extLst>
          </p:cNvPr>
          <p:cNvSpPr>
            <a:spLocks noGrp="1"/>
          </p:cNvSpPr>
          <p:nvPr>
            <p:ph idx="1"/>
          </p:nvPr>
        </p:nvSpPr>
        <p:spPr>
          <a:xfrm>
            <a:off x="6116569" y="217170"/>
            <a:ext cx="6075431" cy="6389370"/>
          </a:xfrm>
        </p:spPr>
        <p:txBody>
          <a:bodyPr>
            <a:normAutofit/>
          </a:bodyPr>
          <a:lstStyle/>
          <a:p>
            <a:r>
              <a:rPr lang="en-US" dirty="0"/>
              <a:t>He gave his all to God and the ways of God were his ways. It is through this kind of selfless dedication, commitment and devotion to God that we are termed faithful. </a:t>
            </a:r>
          </a:p>
          <a:p>
            <a:r>
              <a:rPr lang="en-US" dirty="0"/>
              <a:t>Until we give our all to God in total surrender to Him, we cannot be referred to as faithful. </a:t>
            </a:r>
          </a:p>
          <a:p>
            <a:r>
              <a:rPr lang="en-US" dirty="0"/>
              <a:t>When we give our heart and surrender our all to Him faithfully, then, shall we give all our possessions to Him faithfully and nothing that we have would be hindered from Him. </a:t>
            </a:r>
          </a:p>
        </p:txBody>
      </p:sp>
    </p:spTree>
    <p:extLst>
      <p:ext uri="{BB962C8B-B14F-4D97-AF65-F5344CB8AC3E}">
        <p14:creationId xmlns:p14="http://schemas.microsoft.com/office/powerpoint/2010/main" val="6637108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2F53FB-2971-2437-7BFB-CEB3DB8C368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711140-169D-18B5-B95B-9143DB96E8FB}"/>
              </a:ext>
            </a:extLst>
          </p:cNvPr>
          <p:cNvSpPr>
            <a:spLocks noGrp="1"/>
          </p:cNvSpPr>
          <p:nvPr>
            <p:ph idx="1"/>
          </p:nvPr>
        </p:nvSpPr>
        <p:spPr>
          <a:xfrm>
            <a:off x="152400" y="1783080"/>
            <a:ext cx="4865370" cy="4892039"/>
          </a:xfrm>
        </p:spPr>
        <p:txBody>
          <a:bodyPr>
            <a:normAutofit/>
          </a:bodyPr>
          <a:lstStyle/>
          <a:p>
            <a:r>
              <a:rPr lang="en-US" dirty="0"/>
              <a:t>Moses did not see himself to able to accomplish what he was called to do but God was able to do it through him. </a:t>
            </a:r>
          </a:p>
          <a:p>
            <a:r>
              <a:rPr lang="en-US" dirty="0"/>
              <a:t>He leaned totally on God and used him as His instrument to accomplish His will. </a:t>
            </a:r>
          </a:p>
        </p:txBody>
      </p:sp>
      <p:pic>
        <p:nvPicPr>
          <p:cNvPr id="16386" name="Picture 2" descr="Prophet Moses on Mountain | Biblical Art | AI Art Generator | Easy-Peasy.AI">
            <a:extLst>
              <a:ext uri="{FF2B5EF4-FFF2-40B4-BE49-F238E27FC236}">
                <a16:creationId xmlns:a16="http://schemas.microsoft.com/office/drawing/2014/main" id="{1A33A753-3D55-55A6-51E5-527DE3D749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24500" y="7619"/>
            <a:ext cx="6667500" cy="666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54617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474BEAF-7F5D-3DB5-A26A-768539E8F99A}"/>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BD109AC3-A865-E120-9693-288C3C1F7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340A5D0C-A423-EEDC-6EF4-6E7E11A87CDF}"/>
              </a:ext>
            </a:extLst>
          </p:cNvPr>
          <p:cNvSpPr>
            <a:spLocks noGrp="1"/>
          </p:cNvSpPr>
          <p:nvPr>
            <p:ph type="ctrTitle"/>
          </p:nvPr>
        </p:nvSpPr>
        <p:spPr>
          <a:xfrm>
            <a:off x="643468" y="643467"/>
            <a:ext cx="4620584" cy="4567137"/>
          </a:xfrm>
        </p:spPr>
        <p:txBody>
          <a:bodyPr>
            <a:normAutofit/>
          </a:bodyPr>
          <a:lstStyle/>
          <a:p>
            <a:pPr algn="l"/>
            <a:r>
              <a:rPr lang="en-US" sz="4400" b="1" dirty="0"/>
              <a:t>Why must we be faithful?</a:t>
            </a:r>
            <a:endParaRPr lang="en-US" sz="4400" dirty="0"/>
          </a:p>
        </p:txBody>
      </p:sp>
      <p:pic>
        <p:nvPicPr>
          <p:cNvPr id="14" name="Picture 13" descr="Wood human figure">
            <a:extLst>
              <a:ext uri="{FF2B5EF4-FFF2-40B4-BE49-F238E27FC236}">
                <a16:creationId xmlns:a16="http://schemas.microsoft.com/office/drawing/2014/main" id="{2CEB8106-FF04-5F5B-EAD4-E3BD263EFE57}"/>
              </a:ext>
            </a:extLst>
          </p:cNvPr>
          <p:cNvPicPr>
            <a:picLocks noChangeAspect="1"/>
          </p:cNvPicPr>
          <p:nvPr/>
        </p:nvPicPr>
        <p:blipFill>
          <a:blip r:embed="rId2"/>
          <a:srcRect r="41962" b="-1"/>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458763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742FFB-365B-D571-6BE8-5F671F6EAFDB}"/>
            </a:ext>
          </a:extLst>
        </p:cNvPr>
        <p:cNvGrpSpPr/>
        <p:nvPr/>
      </p:nvGrpSpPr>
      <p:grpSpPr>
        <a:xfrm>
          <a:off x="0" y="0"/>
          <a:ext cx="0" cy="0"/>
          <a:chOff x="0" y="0"/>
          <a:chExt cx="0" cy="0"/>
        </a:xfrm>
      </p:grpSpPr>
      <p:pic>
        <p:nvPicPr>
          <p:cNvPr id="17410" name="Picture 2" descr="Faithfulness Matters – Covenant Brethren Church">
            <a:extLst>
              <a:ext uri="{FF2B5EF4-FFF2-40B4-BE49-F238E27FC236}">
                <a16:creationId xmlns:a16="http://schemas.microsoft.com/office/drawing/2014/main" id="{848E4906-9262-AC1F-6792-5B2474EB0A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E53C938-C16C-AD01-970E-85243AE73ABB}"/>
              </a:ext>
            </a:extLst>
          </p:cNvPr>
          <p:cNvSpPr>
            <a:spLocks noGrp="1"/>
          </p:cNvSpPr>
          <p:nvPr>
            <p:ph idx="1"/>
          </p:nvPr>
        </p:nvSpPr>
        <p:spPr>
          <a:xfrm>
            <a:off x="483870" y="2651760"/>
            <a:ext cx="6682740" cy="3028949"/>
          </a:xfrm>
        </p:spPr>
        <p:txBody>
          <a:bodyPr>
            <a:normAutofit/>
          </a:bodyPr>
          <a:lstStyle/>
          <a:p>
            <a:pPr marL="0" indent="0">
              <a:buNone/>
            </a:pPr>
            <a:r>
              <a:rPr lang="en-US" dirty="0">
                <a:solidFill>
                  <a:schemeClr val="bg1"/>
                </a:solidFill>
              </a:rPr>
              <a:t>Being faithful is part of who we are as Christians. There is no option nor any negotiation for it. We are called to be faithful. It is, therefore, part of the fruit of the Holy Spirit (Galatians 5:22, 23). </a:t>
            </a:r>
          </a:p>
        </p:txBody>
      </p:sp>
    </p:spTree>
    <p:extLst>
      <p:ext uri="{BB962C8B-B14F-4D97-AF65-F5344CB8AC3E}">
        <p14:creationId xmlns:p14="http://schemas.microsoft.com/office/powerpoint/2010/main" val="2874293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6123F-41DB-A234-8D08-C7C27C0827FB}"/>
              </a:ext>
            </a:extLst>
          </p:cNvPr>
          <p:cNvSpPr>
            <a:spLocks noGrp="1"/>
          </p:cNvSpPr>
          <p:nvPr>
            <p:ph type="title"/>
          </p:nvPr>
        </p:nvSpPr>
        <p:spPr>
          <a:xfrm>
            <a:off x="102705" y="106707"/>
            <a:ext cx="10515600" cy="708301"/>
          </a:xfrm>
        </p:spPr>
        <p:txBody>
          <a:bodyPr>
            <a:normAutofit/>
          </a:bodyPr>
          <a:lstStyle/>
          <a:p>
            <a:r>
              <a:rPr lang="en-US" sz="3600" b="1" dirty="0"/>
              <a:t>INTRODUCTION </a:t>
            </a:r>
            <a:endParaRPr lang="en-US" sz="3600" dirty="0"/>
          </a:p>
        </p:txBody>
      </p:sp>
      <p:sp>
        <p:nvSpPr>
          <p:cNvPr id="3" name="Content Placeholder 2">
            <a:extLst>
              <a:ext uri="{FF2B5EF4-FFF2-40B4-BE49-F238E27FC236}">
                <a16:creationId xmlns:a16="http://schemas.microsoft.com/office/drawing/2014/main" id="{6046DE7C-8EB4-90DD-6A41-4E8C96E33B08}"/>
              </a:ext>
            </a:extLst>
          </p:cNvPr>
          <p:cNvSpPr>
            <a:spLocks noGrp="1"/>
          </p:cNvSpPr>
          <p:nvPr>
            <p:ph idx="1"/>
          </p:nvPr>
        </p:nvSpPr>
        <p:spPr>
          <a:xfrm>
            <a:off x="457202" y="2023053"/>
            <a:ext cx="5396345" cy="4351338"/>
          </a:xfrm>
        </p:spPr>
        <p:txBody>
          <a:bodyPr>
            <a:normAutofit/>
          </a:bodyPr>
          <a:lstStyle/>
          <a:p>
            <a:pPr marL="0" indent="0">
              <a:buNone/>
            </a:pPr>
            <a:r>
              <a:rPr lang="en-US" sz="3600" dirty="0"/>
              <a:t>The call to be faithful is not an ordinary task. It is a calling to reflect one of God’s divine attribute.</a:t>
            </a:r>
          </a:p>
        </p:txBody>
      </p:sp>
      <p:pic>
        <p:nvPicPr>
          <p:cNvPr id="2050" name="Picture 2" descr="Southern Zambia Union Conference of Seventh-day Adventists – Official  Website for the SZBU Executive Committee">
            <a:extLst>
              <a:ext uri="{FF2B5EF4-FFF2-40B4-BE49-F238E27FC236}">
                <a16:creationId xmlns:a16="http://schemas.microsoft.com/office/drawing/2014/main" id="{8EC7F65B-57B4-5AE6-B994-4E9656B05B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2073"/>
          <a:stretch>
            <a:fillRect/>
          </a:stretch>
        </p:blipFill>
        <p:spPr bwMode="auto">
          <a:xfrm>
            <a:off x="6338454" y="152400"/>
            <a:ext cx="5605895" cy="655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15123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8D4F34-3EF7-25A6-D173-14565382D97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A35E97-E978-F18F-FB31-9E9DA62EF458}"/>
              </a:ext>
            </a:extLst>
          </p:cNvPr>
          <p:cNvSpPr>
            <a:spLocks noGrp="1"/>
          </p:cNvSpPr>
          <p:nvPr>
            <p:ph idx="1"/>
          </p:nvPr>
        </p:nvSpPr>
        <p:spPr>
          <a:xfrm>
            <a:off x="152399" y="342900"/>
            <a:ext cx="6103937" cy="6332219"/>
          </a:xfrm>
        </p:spPr>
        <p:txBody>
          <a:bodyPr anchor="ctr">
            <a:normAutofit/>
          </a:bodyPr>
          <a:lstStyle/>
          <a:p>
            <a:pPr marL="0" indent="0">
              <a:buNone/>
            </a:pPr>
            <a:r>
              <a:rPr lang="en-US" dirty="0"/>
              <a:t>The two of the servants who did according to the Master’s desires, their Master said to them, “…Well done, good and faithful servant; you were faithful over a few things, I will make you ruler over many things. Enter into the joy of your lord.” (Matthew 25:21, 23).</a:t>
            </a:r>
          </a:p>
        </p:txBody>
      </p:sp>
      <p:pic>
        <p:nvPicPr>
          <p:cNvPr id="18434" name="Picture 2" descr="9. Serving in the Kingdom (Matthew 25:14-30). Jesus and the Kingdom of God.  JesusWalk Bible Study Series.">
            <a:extLst>
              <a:ext uri="{FF2B5EF4-FFF2-40B4-BE49-F238E27FC236}">
                <a16:creationId xmlns:a16="http://schemas.microsoft.com/office/drawing/2014/main" id="{6E224EC7-C539-86D7-AD26-D65D330D66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6337" y="0"/>
            <a:ext cx="59356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67300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D4FA020-6FA0-3D19-CEDD-19696E7BE6D0}"/>
            </a:ext>
          </a:extLst>
        </p:cNvPr>
        <p:cNvGrpSpPr/>
        <p:nvPr/>
      </p:nvGrpSpPr>
      <p:grpSpPr>
        <a:xfrm>
          <a:off x="0" y="0"/>
          <a:ext cx="0" cy="0"/>
          <a:chOff x="0" y="0"/>
          <a:chExt cx="0" cy="0"/>
        </a:xfrm>
      </p:grpSpPr>
      <p:pic>
        <p:nvPicPr>
          <p:cNvPr id="19458" name="Picture 2" descr="Jesus' Parable of the Talents | Study">
            <a:extLst>
              <a:ext uri="{FF2B5EF4-FFF2-40B4-BE49-F238E27FC236}">
                <a16:creationId xmlns:a16="http://schemas.microsoft.com/office/drawing/2014/main" id="{94634183-F967-5F59-EC54-25E39A40BC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24429" b="14701"/>
          <a:stretch>
            <a:fillRect/>
          </a:stretch>
        </p:blipFill>
        <p:spPr bwMode="auto">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F8AC5C57-FD4A-29A5-3872-2818B4ADDD5C}"/>
              </a:ext>
            </a:extLst>
          </p:cNvPr>
          <p:cNvSpPr>
            <a:spLocks noGrp="1"/>
          </p:cNvSpPr>
          <p:nvPr>
            <p:ph idx="1"/>
          </p:nvPr>
        </p:nvSpPr>
        <p:spPr>
          <a:xfrm>
            <a:off x="114300" y="3810000"/>
            <a:ext cx="12077700" cy="2910840"/>
          </a:xfrm>
        </p:spPr>
        <p:txBody>
          <a:bodyPr anchor="ctr">
            <a:normAutofit/>
          </a:bodyPr>
          <a:lstStyle/>
          <a:p>
            <a:pPr marL="0" indent="0">
              <a:buNone/>
            </a:pPr>
            <a:r>
              <a:rPr lang="en-US" dirty="0"/>
              <a:t>Although one received five talents and brought five talents more (100% turnover) and the other who received two also added two more (100% turnover), they both received the same acclamations as good and faithful servants. It is not the positions we have occupied whilst here that would mean anything in heaven but how faithful we are. </a:t>
            </a:r>
          </a:p>
        </p:txBody>
      </p:sp>
    </p:spTree>
    <p:extLst>
      <p:ext uri="{BB962C8B-B14F-4D97-AF65-F5344CB8AC3E}">
        <p14:creationId xmlns:p14="http://schemas.microsoft.com/office/powerpoint/2010/main" val="2742576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8BDC5F-5A41-92EA-0673-CD6D3AFD057F}"/>
            </a:ext>
          </a:extLst>
        </p:cNvPr>
        <p:cNvGrpSpPr/>
        <p:nvPr/>
      </p:nvGrpSpPr>
      <p:grpSpPr>
        <a:xfrm>
          <a:off x="0" y="0"/>
          <a:ext cx="0" cy="0"/>
          <a:chOff x="0" y="0"/>
          <a:chExt cx="0" cy="0"/>
        </a:xfrm>
      </p:grpSpPr>
      <p:pic>
        <p:nvPicPr>
          <p:cNvPr id="20482" name="Picture 2" descr="Thumb up hand gesture of a person great, good job, well done, perfect on  light blue background. 26332897 Stock Photo at Vecteezy">
            <a:extLst>
              <a:ext uri="{FF2B5EF4-FFF2-40B4-BE49-F238E27FC236}">
                <a16:creationId xmlns:a16="http://schemas.microsoft.com/office/drawing/2014/main" id="{9C8044A9-C596-B375-38A4-88170841CE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51BF05A8-90C7-1760-0D69-92BF83C89F48}"/>
              </a:ext>
            </a:extLst>
          </p:cNvPr>
          <p:cNvSpPr>
            <a:spLocks noGrp="1"/>
          </p:cNvSpPr>
          <p:nvPr>
            <p:ph idx="1"/>
          </p:nvPr>
        </p:nvSpPr>
        <p:spPr>
          <a:xfrm>
            <a:off x="449580" y="1485900"/>
            <a:ext cx="6682740" cy="3320415"/>
          </a:xfrm>
        </p:spPr>
        <p:txBody>
          <a:bodyPr>
            <a:normAutofit/>
          </a:bodyPr>
          <a:lstStyle/>
          <a:p>
            <a:pPr marL="0" indent="0">
              <a:buNone/>
            </a:pPr>
            <a:r>
              <a:rPr lang="en-US" sz="3200" dirty="0"/>
              <a:t>At the end of the day, it is only good and faithful servant that shall hear “Well done” for a work done well from the Lord. </a:t>
            </a:r>
          </a:p>
          <a:p>
            <a:pPr marL="0" indent="0">
              <a:buNone/>
            </a:pPr>
            <a:r>
              <a:rPr lang="en-US" sz="3200" dirty="0"/>
              <a:t>No matter how high our positions or how low, one thing matters, our faithfulness.</a:t>
            </a:r>
          </a:p>
        </p:txBody>
      </p:sp>
    </p:spTree>
    <p:extLst>
      <p:ext uri="{BB962C8B-B14F-4D97-AF65-F5344CB8AC3E}">
        <p14:creationId xmlns:p14="http://schemas.microsoft.com/office/powerpoint/2010/main" val="11360278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0EE4549-C59B-6ABE-80B1-242A23CB5F93}"/>
            </a:ext>
          </a:extLst>
        </p:cNvPr>
        <p:cNvGrpSpPr/>
        <p:nvPr/>
      </p:nvGrpSpPr>
      <p:grpSpPr>
        <a:xfrm>
          <a:off x="0" y="0"/>
          <a:ext cx="0" cy="0"/>
          <a:chOff x="0" y="0"/>
          <a:chExt cx="0" cy="0"/>
        </a:xfrm>
      </p:grpSpPr>
      <p:sp useBgFill="1">
        <p:nvSpPr>
          <p:cNvPr id="21511" name="Rectangle 215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7E99539-BAD6-9AC7-007C-FA732C812639}"/>
              </a:ext>
            </a:extLst>
          </p:cNvPr>
          <p:cNvSpPr>
            <a:spLocks noGrp="1"/>
          </p:cNvSpPr>
          <p:nvPr>
            <p:ph idx="1"/>
          </p:nvPr>
        </p:nvSpPr>
        <p:spPr>
          <a:xfrm>
            <a:off x="278411" y="2758599"/>
            <a:ext cx="5031766" cy="3937094"/>
          </a:xfrm>
        </p:spPr>
        <p:txBody>
          <a:bodyPr>
            <a:normAutofit/>
          </a:bodyPr>
          <a:lstStyle/>
          <a:p>
            <a:pPr marL="0" indent="0">
              <a:buNone/>
            </a:pPr>
            <a:r>
              <a:rPr lang="en-US" dirty="0"/>
              <a:t>In this end times, the Lord counts on the faithful few to make His will known to the world. </a:t>
            </a:r>
          </a:p>
          <a:p>
            <a:pPr marL="0" indent="0">
              <a:buNone/>
            </a:pPr>
            <a:r>
              <a:rPr lang="en-US" dirty="0"/>
              <a:t>The Psalmist in 12:1 wrote, “Help, LORD, for the godly man ceases! For the faithful disappear from among the sons of men.”</a:t>
            </a:r>
          </a:p>
        </p:txBody>
      </p:sp>
      <p:pic>
        <p:nvPicPr>
          <p:cNvPr id="21506" name="Picture 2" descr="The End of the World: What Does the Church Teach?">
            <a:extLst>
              <a:ext uri="{FF2B5EF4-FFF2-40B4-BE49-F238E27FC236}">
                <a16:creationId xmlns:a16="http://schemas.microsoft.com/office/drawing/2014/main" id="{AB1A143E-94D0-F87D-35C3-CC63DD42BA4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094" r="27247"/>
          <a:stretch>
            <a:fillRect/>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CEDC40E-4E95-E065-B11F-EE71E10A1B5B}"/>
              </a:ext>
            </a:extLst>
          </p:cNvPr>
          <p:cNvSpPr txBox="1"/>
          <p:nvPr/>
        </p:nvSpPr>
        <p:spPr>
          <a:xfrm>
            <a:off x="278411" y="1735588"/>
            <a:ext cx="6332220" cy="689099"/>
          </a:xfrm>
          <a:prstGeom prst="rect">
            <a:avLst/>
          </a:prstGeom>
          <a:noFill/>
        </p:spPr>
        <p:txBody>
          <a:bodyPr wrap="square">
            <a:spAutoFit/>
          </a:bodyPr>
          <a:lstStyle/>
          <a:p>
            <a:pPr>
              <a:lnSpc>
                <a:spcPct val="115000"/>
              </a:lnSpc>
              <a:spcAft>
                <a:spcPts val="1000"/>
              </a:spcAft>
              <a:buNone/>
            </a:pPr>
            <a:r>
              <a:rPr lang="en-US" sz="3600" b="1" dirty="0">
                <a:effectLst/>
                <a:latin typeface="Times New Roman" panose="02020603050405020304" pitchFamily="18" charset="0"/>
                <a:ea typeface="Times New Roman" panose="02020603050405020304" pitchFamily="18" charset="0"/>
              </a:rPr>
              <a:t>CONCLUSION</a:t>
            </a:r>
            <a:endParaRPr lang="en-US" sz="32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6156112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F30C93B-1B79-FC28-F921-05ADC5C61210}"/>
            </a:ext>
          </a:extLst>
        </p:cNvPr>
        <p:cNvGrpSpPr/>
        <p:nvPr/>
      </p:nvGrpSpPr>
      <p:grpSpPr>
        <a:xfrm>
          <a:off x="0" y="0"/>
          <a:ext cx="0" cy="0"/>
          <a:chOff x="0" y="0"/>
          <a:chExt cx="0" cy="0"/>
        </a:xfrm>
      </p:grpSpPr>
      <p:sp useBgFill="1">
        <p:nvSpPr>
          <p:cNvPr id="22542" name="Rectangle 22541">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44"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E57A13E-4692-D830-33E6-133D373610FB}"/>
              </a:ext>
            </a:extLst>
          </p:cNvPr>
          <p:cNvSpPr>
            <a:spLocks noGrp="1"/>
          </p:cNvSpPr>
          <p:nvPr>
            <p:ph idx="1"/>
          </p:nvPr>
        </p:nvSpPr>
        <p:spPr>
          <a:xfrm>
            <a:off x="572493" y="2357066"/>
            <a:ext cx="6639837" cy="4119172"/>
          </a:xfrm>
        </p:spPr>
        <p:txBody>
          <a:bodyPr anchor="t">
            <a:normAutofit/>
          </a:bodyPr>
          <a:lstStyle/>
          <a:p>
            <a:pPr marL="0" indent="0">
              <a:buNone/>
            </a:pPr>
            <a:r>
              <a:rPr lang="en-US" dirty="0"/>
              <a:t>To the Church in Smyrna the Lord said, “Do not fear any of those things which you are about to suffer. </a:t>
            </a:r>
          </a:p>
          <a:p>
            <a:pPr marL="0" indent="0">
              <a:buNone/>
            </a:pPr>
            <a:r>
              <a:rPr lang="en-US" dirty="0"/>
              <a:t>Indeed, the devil is about to throw some of you into prison, that you may be tested, and you will have tribulation ten days. </a:t>
            </a:r>
          </a:p>
        </p:txBody>
      </p:sp>
      <p:pic>
        <p:nvPicPr>
          <p:cNvPr id="22530" name="Picture 2" descr="The Seven Churches of Revelation: Smyrna - Eyes to See the Revelation - A  Spiritual Journey">
            <a:extLst>
              <a:ext uri="{FF2B5EF4-FFF2-40B4-BE49-F238E27FC236}">
                <a16:creationId xmlns:a16="http://schemas.microsoft.com/office/drawing/2014/main" id="{22CDE7AE-AE97-13CD-579C-6D10131CFC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5564" r="26334" b="2"/>
          <a:stretch>
            <a:fillRect/>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F9310DB-DAC6-4776-6E22-A3AB24450DFE}"/>
              </a:ext>
            </a:extLst>
          </p:cNvPr>
          <p:cNvSpPr txBox="1"/>
          <p:nvPr/>
        </p:nvSpPr>
        <p:spPr>
          <a:xfrm>
            <a:off x="369851" y="857065"/>
            <a:ext cx="6332220" cy="689099"/>
          </a:xfrm>
          <a:prstGeom prst="rect">
            <a:avLst/>
          </a:prstGeom>
          <a:noFill/>
        </p:spPr>
        <p:txBody>
          <a:bodyPr wrap="square">
            <a:spAutoFit/>
          </a:bodyPr>
          <a:lstStyle/>
          <a:p>
            <a:pPr>
              <a:lnSpc>
                <a:spcPct val="115000"/>
              </a:lnSpc>
              <a:spcAft>
                <a:spcPts val="1000"/>
              </a:spcAft>
              <a:buNone/>
            </a:pPr>
            <a:r>
              <a:rPr lang="en-US" sz="3600" b="1" dirty="0">
                <a:effectLst/>
                <a:latin typeface="Times New Roman" panose="02020603050405020304" pitchFamily="18" charset="0"/>
                <a:ea typeface="Times New Roman" panose="02020603050405020304" pitchFamily="18" charset="0"/>
              </a:rPr>
              <a:t>CONCLUSION</a:t>
            </a:r>
            <a:endParaRPr lang="en-US" sz="32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40135467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544B5B-5626-BBB4-499D-E465030483FA}"/>
            </a:ext>
          </a:extLst>
        </p:cNvPr>
        <p:cNvGrpSpPr/>
        <p:nvPr/>
      </p:nvGrpSpPr>
      <p:grpSpPr>
        <a:xfrm>
          <a:off x="0" y="0"/>
          <a:ext cx="0" cy="0"/>
          <a:chOff x="0" y="0"/>
          <a:chExt cx="0" cy="0"/>
        </a:xfrm>
      </p:grpSpPr>
      <p:pic>
        <p:nvPicPr>
          <p:cNvPr id="5122" name="Picture 2" descr="The Faithful God: Faithful in Our Faithlesness - Family News Today">
            <a:extLst>
              <a:ext uri="{FF2B5EF4-FFF2-40B4-BE49-F238E27FC236}">
                <a16:creationId xmlns:a16="http://schemas.microsoft.com/office/drawing/2014/main" id="{5A46F2BF-6C6E-788C-4E1A-1E667978E76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031" r="25094"/>
          <a:stretch>
            <a:fillRect/>
          </a:stretch>
        </p:blipFill>
        <p:spPr bwMode="auto">
          <a:xfrm>
            <a:off x="6477000" y="-1"/>
            <a:ext cx="5715000" cy="6858000"/>
          </a:xfrm>
          <a:prstGeom prst="rect">
            <a:avLst/>
          </a:prstGeom>
          <a:noFill/>
          <a:effectLst>
            <a:softEdge rad="952500"/>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FE5B3D7E-4234-4F09-6CB2-B8987C4274C2}"/>
              </a:ext>
            </a:extLst>
          </p:cNvPr>
          <p:cNvSpPr>
            <a:spLocks noGrp="1"/>
          </p:cNvSpPr>
          <p:nvPr>
            <p:ph idx="1"/>
          </p:nvPr>
        </p:nvSpPr>
        <p:spPr>
          <a:xfrm>
            <a:off x="152400" y="342900"/>
            <a:ext cx="6682740" cy="6332219"/>
          </a:xfrm>
        </p:spPr>
        <p:txBody>
          <a:bodyPr>
            <a:normAutofit/>
          </a:bodyPr>
          <a:lstStyle/>
          <a:p>
            <a:r>
              <a:rPr lang="en-US" dirty="0"/>
              <a:t>Be faithful until death, and I will give you the crown of life” (Revelation 2:10).</a:t>
            </a:r>
          </a:p>
          <a:p>
            <a:r>
              <a:rPr lang="en-US" dirty="0"/>
              <a:t>“Most men will proclaim each his own goodness, But who can find a faithful man?” (Proverbs 20:6). </a:t>
            </a:r>
          </a:p>
          <a:p>
            <a:r>
              <a:rPr lang="en-US" dirty="0"/>
              <a:t>God is looking through the earth to find those who are still standing faithful to Him and to His course.</a:t>
            </a:r>
          </a:p>
          <a:p>
            <a:r>
              <a:rPr lang="en-US" dirty="0"/>
              <a:t> </a:t>
            </a:r>
          </a:p>
        </p:txBody>
      </p:sp>
    </p:spTree>
    <p:extLst>
      <p:ext uri="{BB962C8B-B14F-4D97-AF65-F5344CB8AC3E}">
        <p14:creationId xmlns:p14="http://schemas.microsoft.com/office/powerpoint/2010/main" val="16109090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AA7C92F-B363-466C-6D76-C8D14561EC96}"/>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063C20A-4547-7D61-ACBD-D66FDA0EC8E8}"/>
              </a:ext>
            </a:extLst>
          </p:cNvPr>
          <p:cNvSpPr>
            <a:spLocks noGrp="1"/>
          </p:cNvSpPr>
          <p:nvPr>
            <p:ph idx="1"/>
          </p:nvPr>
        </p:nvSpPr>
        <p:spPr>
          <a:xfrm>
            <a:off x="134713" y="598931"/>
            <a:ext cx="6448967" cy="6086336"/>
          </a:xfrm>
        </p:spPr>
        <p:txBody>
          <a:bodyPr anchor="ctr">
            <a:normAutofit/>
          </a:bodyPr>
          <a:lstStyle/>
          <a:p>
            <a:r>
              <a:rPr lang="en-US" dirty="0">
                <a:solidFill>
                  <a:schemeClr val="tx2"/>
                </a:solidFill>
              </a:rPr>
              <a:t>Be faithful until death, and I will give you the crown of life” (Revelation 2:10).</a:t>
            </a:r>
          </a:p>
          <a:p>
            <a:r>
              <a:rPr lang="en-US" dirty="0">
                <a:solidFill>
                  <a:schemeClr val="tx2"/>
                </a:solidFill>
              </a:rPr>
              <a:t>“Most men will proclaim each his own goodness, But who can find a faithful man?” (Proverbs 20:6). </a:t>
            </a:r>
          </a:p>
          <a:p>
            <a:r>
              <a:rPr lang="en-US" dirty="0">
                <a:solidFill>
                  <a:schemeClr val="tx2"/>
                </a:solidFill>
              </a:rPr>
              <a:t>God is looking through the earth to find those who are still standing faithful to Him and to His course.</a:t>
            </a:r>
          </a:p>
          <a:p>
            <a:pPr marL="0" indent="0">
              <a:buNone/>
            </a:pPr>
            <a:endParaRPr lang="en-US" dirty="0">
              <a:solidFill>
                <a:schemeClr val="tx2"/>
              </a:solidFill>
            </a:endParaRPr>
          </a:p>
        </p:txBody>
      </p:sp>
      <p:grpSp>
        <p:nvGrpSpPr>
          <p:cNvPr id="14" name="Group 13">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15" name="Freeform: Shape 14">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Graphic 6" descr="Crown">
            <a:extLst>
              <a:ext uri="{FF2B5EF4-FFF2-40B4-BE49-F238E27FC236}">
                <a16:creationId xmlns:a16="http://schemas.microsoft.com/office/drawing/2014/main" id="{3DE6CD62-F9E5-CDF9-44C6-007F5F96F16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38521641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One in a crowd">
            <a:extLst>
              <a:ext uri="{FF2B5EF4-FFF2-40B4-BE49-F238E27FC236}">
                <a16:creationId xmlns:a16="http://schemas.microsoft.com/office/drawing/2014/main" id="{2DD242AF-AE54-00C4-D7D9-ABA50BC6BFD3}"/>
              </a:ext>
            </a:extLst>
          </p:cNvPr>
          <p:cNvPicPr>
            <a:picLocks noChangeAspect="1"/>
          </p:cNvPicPr>
          <p:nvPr/>
        </p:nvPicPr>
        <p:blipFill>
          <a:blip r:embed="rId2"/>
          <a:srcRect l="16734" r="8543"/>
          <a:stretch>
            <a:fillRect/>
          </a:stretch>
        </p:blipFill>
        <p:spPr>
          <a:xfrm>
            <a:off x="1" y="10"/>
            <a:ext cx="6832674" cy="6857990"/>
          </a:xfrm>
          <a:custGeom>
            <a:avLst/>
            <a:gdLst/>
            <a:ahLst/>
            <a:cxnLst/>
            <a:rect l="l" t="t" r="r" b="b"/>
            <a:pathLst>
              <a:path w="6832674" h="6858000">
                <a:moveTo>
                  <a:pt x="0" y="0"/>
                </a:moveTo>
                <a:lnTo>
                  <a:pt x="6832674" y="0"/>
                </a:lnTo>
                <a:lnTo>
                  <a:pt x="6749707" y="183520"/>
                </a:lnTo>
                <a:cubicBezTo>
                  <a:pt x="6327787" y="1181050"/>
                  <a:pt x="6094475" y="2277779"/>
                  <a:pt x="6094475" y="3429000"/>
                </a:cubicBezTo>
                <a:cubicBezTo>
                  <a:pt x="6094475" y="4580222"/>
                  <a:pt x="6327787" y="5676950"/>
                  <a:pt x="6749707" y="6674481"/>
                </a:cubicBezTo>
                <a:lnTo>
                  <a:pt x="6832674" y="6858000"/>
                </a:lnTo>
                <a:lnTo>
                  <a:pt x="0" y="6858000"/>
                </a:lnTo>
                <a:close/>
              </a:path>
            </a:pathLst>
          </a:custGeom>
        </p:spPr>
      </p:pic>
      <p:sp>
        <p:nvSpPr>
          <p:cNvPr id="3" name="Content Placeholder 2">
            <a:extLst>
              <a:ext uri="{FF2B5EF4-FFF2-40B4-BE49-F238E27FC236}">
                <a16:creationId xmlns:a16="http://schemas.microsoft.com/office/drawing/2014/main" id="{258BD414-4B15-EF79-7C38-3D5192D6EDBD}"/>
              </a:ext>
            </a:extLst>
          </p:cNvPr>
          <p:cNvSpPr>
            <a:spLocks noGrp="1"/>
          </p:cNvSpPr>
          <p:nvPr>
            <p:ph idx="1"/>
          </p:nvPr>
        </p:nvSpPr>
        <p:spPr>
          <a:xfrm>
            <a:off x="6572079" y="2504437"/>
            <a:ext cx="5395131" cy="1849125"/>
          </a:xfrm>
        </p:spPr>
        <p:txBody>
          <a:bodyPr>
            <a:normAutofit/>
          </a:bodyPr>
          <a:lstStyle/>
          <a:p>
            <a:pPr marL="0" indent="0">
              <a:buNone/>
            </a:pPr>
            <a:r>
              <a:rPr lang="en-US" sz="3200" dirty="0"/>
              <a:t>Will you be counted as faithful at the end of all things? </a:t>
            </a:r>
          </a:p>
        </p:txBody>
      </p:sp>
    </p:spTree>
    <p:extLst>
      <p:ext uri="{BB962C8B-B14F-4D97-AF65-F5344CB8AC3E}">
        <p14:creationId xmlns:p14="http://schemas.microsoft.com/office/powerpoint/2010/main" val="3666986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4,200+ Old And New Testament Stock Photos, Pictures &amp; Royalty-Free Images -  iStock | Old testament">
            <a:extLst>
              <a:ext uri="{FF2B5EF4-FFF2-40B4-BE49-F238E27FC236}">
                <a16:creationId xmlns:a16="http://schemas.microsoft.com/office/drawing/2014/main" id="{FF2233CA-9D09-DDFD-7F4B-801AD0EEEF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914" r="4322"/>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3081" name="Rectangle 308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07A5208-1D86-2085-F568-45B55B477780}"/>
              </a:ext>
            </a:extLst>
          </p:cNvPr>
          <p:cNvSpPr>
            <a:spLocks noGrp="1"/>
          </p:cNvSpPr>
          <p:nvPr>
            <p:ph idx="1"/>
          </p:nvPr>
        </p:nvSpPr>
        <p:spPr>
          <a:xfrm>
            <a:off x="364507" y="691238"/>
            <a:ext cx="4315691" cy="5321935"/>
          </a:xfrm>
        </p:spPr>
        <p:txBody>
          <a:bodyPr>
            <a:normAutofit/>
          </a:bodyPr>
          <a:lstStyle/>
          <a:p>
            <a:pPr marL="0" indent="0">
              <a:lnSpc>
                <a:spcPct val="150000"/>
              </a:lnSpc>
              <a:buNone/>
            </a:pPr>
            <a:r>
              <a:rPr lang="en-US" dirty="0"/>
              <a:t>In both the Old and New Testaments, God is described and named as faithful (Deuteronomy 9:7; Isaiah 49:7; 1Corinthians 1:9; 10:13; 2 Corinthians 1:18; 1Thessalonians 5:24; 1John 1:9).</a:t>
            </a:r>
          </a:p>
        </p:txBody>
      </p:sp>
    </p:spTree>
    <p:extLst>
      <p:ext uri="{BB962C8B-B14F-4D97-AF65-F5344CB8AC3E}">
        <p14:creationId xmlns:p14="http://schemas.microsoft.com/office/powerpoint/2010/main" val="37181062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9F79630B-0F0B-446E-A637-38FA8F61D1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5" name="Rectangle 4104">
            <a:extLst>
              <a:ext uri="{FF2B5EF4-FFF2-40B4-BE49-F238E27FC236}">
                <a16:creationId xmlns:a16="http://schemas.microsoft.com/office/drawing/2014/main" id="{B3437C99-FC8E-4311-B48A-F0C4C329B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28"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6BC844-EE6C-5E75-A45A-600E96DB5EFC}"/>
              </a:ext>
            </a:extLst>
          </p:cNvPr>
          <p:cNvSpPr>
            <a:spLocks noGrp="1"/>
          </p:cNvSpPr>
          <p:nvPr>
            <p:ph type="title"/>
          </p:nvPr>
        </p:nvSpPr>
        <p:spPr>
          <a:xfrm>
            <a:off x="1137035" y="609600"/>
            <a:ext cx="3595678" cy="1330839"/>
          </a:xfrm>
        </p:spPr>
        <p:txBody>
          <a:bodyPr>
            <a:normAutofit/>
          </a:bodyPr>
          <a:lstStyle/>
          <a:p>
            <a:r>
              <a:rPr lang="en-US" b="1"/>
              <a:t>2Timothy 2:13</a:t>
            </a:r>
          </a:p>
        </p:txBody>
      </p:sp>
      <p:sp>
        <p:nvSpPr>
          <p:cNvPr id="3" name="Content Placeholder 2">
            <a:extLst>
              <a:ext uri="{FF2B5EF4-FFF2-40B4-BE49-F238E27FC236}">
                <a16:creationId xmlns:a16="http://schemas.microsoft.com/office/drawing/2014/main" id="{46478C2E-15D6-2B05-CA1E-5B55E5E2FFB5}"/>
              </a:ext>
            </a:extLst>
          </p:cNvPr>
          <p:cNvSpPr>
            <a:spLocks noGrp="1"/>
          </p:cNvSpPr>
          <p:nvPr>
            <p:ph idx="1"/>
          </p:nvPr>
        </p:nvSpPr>
        <p:spPr>
          <a:xfrm>
            <a:off x="202563" y="2022652"/>
            <a:ext cx="4745625" cy="4835348"/>
          </a:xfrm>
        </p:spPr>
        <p:txBody>
          <a:bodyPr>
            <a:normAutofit/>
          </a:bodyPr>
          <a:lstStyle/>
          <a:p>
            <a:pPr marL="0" indent="0">
              <a:buNone/>
            </a:pPr>
            <a:r>
              <a:rPr lang="en-US" dirty="0"/>
              <a:t>“If we are faithless, He remains faithful; He cannot deny Himself.” </a:t>
            </a:r>
          </a:p>
          <a:p>
            <a:pPr marL="0" indent="0">
              <a:buNone/>
            </a:pPr>
            <a:r>
              <a:rPr lang="en-US" dirty="0"/>
              <a:t>Because His is faithful and cannot act contrary to His name, He remains faithful even if we are faithless or unfaithful. </a:t>
            </a:r>
          </a:p>
        </p:txBody>
      </p:sp>
      <p:pic>
        <p:nvPicPr>
          <p:cNvPr id="4098" name="Picture 2" descr="Paul Bible Images – Browse 9,402 Stock Photos, Vectors, and Video | Adobe  Stock">
            <a:extLst>
              <a:ext uri="{FF2B5EF4-FFF2-40B4-BE49-F238E27FC236}">
                <a16:creationId xmlns:a16="http://schemas.microsoft.com/office/drawing/2014/main" id="{66C16D50-C867-9886-A2BC-575D595363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5434" r="14060" b="-2"/>
          <a:stretch>
            <a:fillRect/>
          </a:stretch>
        </p:blipFill>
        <p:spPr bwMode="auto">
          <a:xfrm>
            <a:off x="4948188" y="1"/>
            <a:ext cx="7243812" cy="6857999"/>
          </a:xfrm>
          <a:custGeom>
            <a:avLst/>
            <a:gdLst/>
            <a:ahLst/>
            <a:cxnLst/>
            <a:rect l="l" t="t" r="r" b="b"/>
            <a:pathLst>
              <a:path w="7243812" h="6857999">
                <a:moveTo>
                  <a:pt x="609803" y="0"/>
                </a:moveTo>
                <a:lnTo>
                  <a:pt x="1222601" y="0"/>
                </a:lnTo>
                <a:lnTo>
                  <a:pt x="1223032" y="1645"/>
                </a:lnTo>
                <a:lnTo>
                  <a:pt x="1343371" y="1645"/>
                </a:lnTo>
                <a:lnTo>
                  <a:pt x="1343665" y="0"/>
                </a:lnTo>
                <a:lnTo>
                  <a:pt x="1884172" y="0"/>
                </a:lnTo>
                <a:lnTo>
                  <a:pt x="1884280" y="1645"/>
                </a:lnTo>
                <a:lnTo>
                  <a:pt x="7243812" y="1645"/>
                </a:lnTo>
                <a:lnTo>
                  <a:pt x="7243812" y="6857999"/>
                </a:lnTo>
                <a:lnTo>
                  <a:pt x="133676" y="6857999"/>
                </a:lnTo>
                <a:lnTo>
                  <a:pt x="114609" y="6843646"/>
                </a:lnTo>
                <a:cubicBezTo>
                  <a:pt x="106811" y="6836369"/>
                  <a:pt x="103243" y="6828354"/>
                  <a:pt x="111459" y="6817746"/>
                </a:cubicBezTo>
                <a:cubicBezTo>
                  <a:pt x="93943" y="6769544"/>
                  <a:pt x="97901" y="6796071"/>
                  <a:pt x="113412" y="6759582"/>
                </a:cubicBezTo>
                <a:cubicBezTo>
                  <a:pt x="110188" y="6732087"/>
                  <a:pt x="99653" y="6727133"/>
                  <a:pt x="100729" y="6705297"/>
                </a:cubicBezTo>
                <a:cubicBezTo>
                  <a:pt x="94563" y="6675394"/>
                  <a:pt x="99792" y="6669536"/>
                  <a:pt x="87662" y="6640957"/>
                </a:cubicBezTo>
                <a:cubicBezTo>
                  <a:pt x="74199" y="6591883"/>
                  <a:pt x="82185" y="6576319"/>
                  <a:pt x="83084" y="6541313"/>
                </a:cubicBezTo>
                <a:cubicBezTo>
                  <a:pt x="82225" y="6490855"/>
                  <a:pt x="67640" y="6422980"/>
                  <a:pt x="59444" y="6370251"/>
                </a:cubicBezTo>
                <a:cubicBezTo>
                  <a:pt x="51248" y="6317522"/>
                  <a:pt x="30729" y="6270972"/>
                  <a:pt x="33908" y="6224938"/>
                </a:cubicBezTo>
                <a:lnTo>
                  <a:pt x="30063" y="6089693"/>
                </a:lnTo>
                <a:cubicBezTo>
                  <a:pt x="25730" y="6032039"/>
                  <a:pt x="3474" y="5997051"/>
                  <a:pt x="29101" y="5973994"/>
                </a:cubicBezTo>
                <a:cubicBezTo>
                  <a:pt x="17018" y="5940131"/>
                  <a:pt x="41135" y="5955713"/>
                  <a:pt x="33855" y="5939847"/>
                </a:cubicBezTo>
                <a:lnTo>
                  <a:pt x="12982" y="5906467"/>
                </a:lnTo>
                <a:lnTo>
                  <a:pt x="8416" y="5862699"/>
                </a:lnTo>
                <a:cubicBezTo>
                  <a:pt x="7895" y="5838948"/>
                  <a:pt x="8409" y="5853058"/>
                  <a:pt x="12052" y="5823324"/>
                </a:cubicBezTo>
                <a:cubicBezTo>
                  <a:pt x="11631" y="5805291"/>
                  <a:pt x="11213" y="5787258"/>
                  <a:pt x="10793" y="5769225"/>
                </a:cubicBezTo>
                <a:cubicBezTo>
                  <a:pt x="17866" y="5738356"/>
                  <a:pt x="19121" y="5696311"/>
                  <a:pt x="25986" y="5667896"/>
                </a:cubicBezTo>
                <a:cubicBezTo>
                  <a:pt x="16329" y="5647975"/>
                  <a:pt x="42195" y="5619318"/>
                  <a:pt x="43687" y="5594585"/>
                </a:cubicBezTo>
                <a:cubicBezTo>
                  <a:pt x="32512" y="5517959"/>
                  <a:pt x="44052" y="5536542"/>
                  <a:pt x="40019" y="5464225"/>
                </a:cubicBezTo>
                <a:cubicBezTo>
                  <a:pt x="32676" y="5400671"/>
                  <a:pt x="26469" y="5311951"/>
                  <a:pt x="22904" y="5269726"/>
                </a:cubicBezTo>
                <a:cubicBezTo>
                  <a:pt x="19341" y="5227501"/>
                  <a:pt x="14742" y="5212581"/>
                  <a:pt x="18628" y="5210876"/>
                </a:cubicBezTo>
                <a:cubicBezTo>
                  <a:pt x="-20300" y="5161742"/>
                  <a:pt x="15511" y="5141336"/>
                  <a:pt x="5392" y="5111369"/>
                </a:cubicBezTo>
                <a:cubicBezTo>
                  <a:pt x="10662" y="5053859"/>
                  <a:pt x="15546" y="5034036"/>
                  <a:pt x="13324" y="5009272"/>
                </a:cubicBezTo>
                <a:cubicBezTo>
                  <a:pt x="25126" y="4982633"/>
                  <a:pt x="74251" y="4956261"/>
                  <a:pt x="48699" y="4925805"/>
                </a:cubicBezTo>
                <a:cubicBezTo>
                  <a:pt x="76704" y="4931200"/>
                  <a:pt x="39437" y="4888353"/>
                  <a:pt x="62925" y="4877992"/>
                </a:cubicBezTo>
                <a:cubicBezTo>
                  <a:pt x="82480" y="4871554"/>
                  <a:pt x="75731" y="4857054"/>
                  <a:pt x="79496" y="4844323"/>
                </a:cubicBezTo>
                <a:cubicBezTo>
                  <a:pt x="97657" y="4832308"/>
                  <a:pt x="110974" y="4752352"/>
                  <a:pt x="101400" y="4733115"/>
                </a:cubicBezTo>
                <a:cubicBezTo>
                  <a:pt x="108185" y="4679357"/>
                  <a:pt x="119720" y="4662889"/>
                  <a:pt x="111223" y="4625153"/>
                </a:cubicBezTo>
                <a:cubicBezTo>
                  <a:pt x="106592" y="4588197"/>
                  <a:pt x="114401" y="4567830"/>
                  <a:pt x="126359" y="4539168"/>
                </a:cubicBezTo>
                <a:cubicBezTo>
                  <a:pt x="126535" y="4522289"/>
                  <a:pt x="126710" y="4505410"/>
                  <a:pt x="126886" y="4488531"/>
                </a:cubicBezTo>
                <a:cubicBezTo>
                  <a:pt x="126165" y="4473140"/>
                  <a:pt x="132917" y="4437329"/>
                  <a:pt x="135099" y="4411258"/>
                </a:cubicBezTo>
                <a:cubicBezTo>
                  <a:pt x="107667" y="4345686"/>
                  <a:pt x="146840" y="4280033"/>
                  <a:pt x="132327" y="4219510"/>
                </a:cubicBezTo>
                <a:cubicBezTo>
                  <a:pt x="138549" y="4158987"/>
                  <a:pt x="124091" y="4192084"/>
                  <a:pt x="172424" y="4048117"/>
                </a:cubicBezTo>
                <a:cubicBezTo>
                  <a:pt x="167703" y="4015047"/>
                  <a:pt x="203806" y="3905047"/>
                  <a:pt x="177666" y="3878222"/>
                </a:cubicBezTo>
                <a:cubicBezTo>
                  <a:pt x="167714" y="3821305"/>
                  <a:pt x="183914" y="3845122"/>
                  <a:pt x="156982" y="3778166"/>
                </a:cubicBezTo>
                <a:cubicBezTo>
                  <a:pt x="160365" y="3760234"/>
                  <a:pt x="142791" y="3724716"/>
                  <a:pt x="142115" y="3707357"/>
                </a:cubicBezTo>
                <a:cubicBezTo>
                  <a:pt x="139253" y="3688591"/>
                  <a:pt x="140202" y="3672776"/>
                  <a:pt x="139805" y="3665569"/>
                </a:cubicBezTo>
                <a:cubicBezTo>
                  <a:pt x="139778" y="3665084"/>
                  <a:pt x="139750" y="3664599"/>
                  <a:pt x="139723" y="3664114"/>
                </a:cubicBezTo>
                <a:lnTo>
                  <a:pt x="134134" y="3653088"/>
                </a:lnTo>
                <a:lnTo>
                  <a:pt x="126568" y="3641228"/>
                </a:lnTo>
                <a:cubicBezTo>
                  <a:pt x="126560" y="3629488"/>
                  <a:pt x="126549" y="3617747"/>
                  <a:pt x="126540" y="3606007"/>
                </a:cubicBezTo>
                <a:lnTo>
                  <a:pt x="134645" y="3597336"/>
                </a:lnTo>
                <a:lnTo>
                  <a:pt x="131649" y="3586412"/>
                </a:lnTo>
                <a:lnTo>
                  <a:pt x="134221" y="3569719"/>
                </a:lnTo>
                <a:lnTo>
                  <a:pt x="133795" y="3568021"/>
                </a:lnTo>
                <a:lnTo>
                  <a:pt x="130189" y="3553678"/>
                </a:lnTo>
                <a:lnTo>
                  <a:pt x="129827" y="3552249"/>
                </a:lnTo>
                <a:lnTo>
                  <a:pt x="122183" y="3542019"/>
                </a:lnTo>
                <a:lnTo>
                  <a:pt x="112426" y="3531201"/>
                </a:lnTo>
                <a:lnTo>
                  <a:pt x="105626" y="3496391"/>
                </a:lnTo>
                <a:lnTo>
                  <a:pt x="111971" y="3486850"/>
                </a:lnTo>
                <a:lnTo>
                  <a:pt x="106910" y="3476412"/>
                </a:lnTo>
                <a:cubicBezTo>
                  <a:pt x="105781" y="3466028"/>
                  <a:pt x="105824" y="3433967"/>
                  <a:pt x="105209" y="3424545"/>
                </a:cubicBezTo>
                <a:lnTo>
                  <a:pt x="103215" y="3419880"/>
                </a:lnTo>
                <a:lnTo>
                  <a:pt x="104953" y="3415218"/>
                </a:lnTo>
                <a:lnTo>
                  <a:pt x="101255" y="3409825"/>
                </a:lnTo>
                <a:lnTo>
                  <a:pt x="103044" y="3407057"/>
                </a:lnTo>
                <a:lnTo>
                  <a:pt x="89764" y="3378959"/>
                </a:lnTo>
                <a:lnTo>
                  <a:pt x="83991" y="3362948"/>
                </a:lnTo>
                <a:lnTo>
                  <a:pt x="66858" y="3332072"/>
                </a:lnTo>
                <a:lnTo>
                  <a:pt x="69057" y="3325671"/>
                </a:lnTo>
                <a:lnTo>
                  <a:pt x="51631" y="3278130"/>
                </a:lnTo>
                <a:lnTo>
                  <a:pt x="53959" y="3277179"/>
                </a:lnTo>
                <a:lnTo>
                  <a:pt x="60205" y="3262610"/>
                </a:lnTo>
                <a:lnTo>
                  <a:pt x="58998" y="3258677"/>
                </a:lnTo>
                <a:cubicBezTo>
                  <a:pt x="46010" y="3210316"/>
                  <a:pt x="80872" y="3236545"/>
                  <a:pt x="45170" y="3180546"/>
                </a:cubicBezTo>
                <a:cubicBezTo>
                  <a:pt x="53643" y="3171780"/>
                  <a:pt x="52550" y="3163902"/>
                  <a:pt x="45228" y="3151828"/>
                </a:cubicBezTo>
                <a:cubicBezTo>
                  <a:pt x="39651" y="3128169"/>
                  <a:pt x="64667" y="3124610"/>
                  <a:pt x="45020" y="3103777"/>
                </a:cubicBezTo>
                <a:cubicBezTo>
                  <a:pt x="59127" y="3105196"/>
                  <a:pt x="41123" y="3057428"/>
                  <a:pt x="57092" y="3065434"/>
                </a:cubicBezTo>
                <a:cubicBezTo>
                  <a:pt x="55435" y="3051512"/>
                  <a:pt x="40803" y="3032637"/>
                  <a:pt x="35088" y="3020247"/>
                </a:cubicBezTo>
                <a:cubicBezTo>
                  <a:pt x="32503" y="3002537"/>
                  <a:pt x="18197" y="3001119"/>
                  <a:pt x="22803" y="2991092"/>
                </a:cubicBezTo>
                <a:cubicBezTo>
                  <a:pt x="24338" y="2987749"/>
                  <a:pt x="27975" y="2983455"/>
                  <a:pt x="34850" y="2977278"/>
                </a:cubicBezTo>
                <a:cubicBezTo>
                  <a:pt x="22587" y="2954448"/>
                  <a:pt x="35600" y="2946689"/>
                  <a:pt x="36223" y="2911749"/>
                </a:cubicBezTo>
                <a:cubicBezTo>
                  <a:pt x="35158" y="2886513"/>
                  <a:pt x="29761" y="2843788"/>
                  <a:pt x="28462" y="2825860"/>
                </a:cubicBezTo>
                <a:cubicBezTo>
                  <a:pt x="28449" y="2818634"/>
                  <a:pt x="28437" y="2811409"/>
                  <a:pt x="28424" y="2804183"/>
                </a:cubicBezTo>
                <a:lnTo>
                  <a:pt x="21292" y="2790136"/>
                </a:lnTo>
                <a:lnTo>
                  <a:pt x="16179" y="2760208"/>
                </a:lnTo>
                <a:lnTo>
                  <a:pt x="22858" y="2751112"/>
                </a:lnTo>
                <a:lnTo>
                  <a:pt x="18505" y="2740278"/>
                </a:lnTo>
                <a:lnTo>
                  <a:pt x="22482" y="2726489"/>
                </a:lnTo>
                <a:lnTo>
                  <a:pt x="18175" y="2725052"/>
                </a:lnTo>
                <a:lnTo>
                  <a:pt x="10521" y="2715895"/>
                </a:lnTo>
                <a:lnTo>
                  <a:pt x="25499" y="2665666"/>
                </a:lnTo>
                <a:lnTo>
                  <a:pt x="30658" y="2635351"/>
                </a:lnTo>
                <a:cubicBezTo>
                  <a:pt x="30723" y="2625597"/>
                  <a:pt x="30791" y="2615842"/>
                  <a:pt x="30857" y="2606088"/>
                </a:cubicBezTo>
                <a:lnTo>
                  <a:pt x="37532" y="2596456"/>
                </a:lnTo>
                <a:cubicBezTo>
                  <a:pt x="41239" y="2582253"/>
                  <a:pt x="34640" y="2564757"/>
                  <a:pt x="36511" y="2549900"/>
                </a:cubicBezTo>
                <a:lnTo>
                  <a:pt x="53712" y="2496499"/>
                </a:lnTo>
                <a:cubicBezTo>
                  <a:pt x="53527" y="2492743"/>
                  <a:pt x="64725" y="2449625"/>
                  <a:pt x="64540" y="2445869"/>
                </a:cubicBezTo>
                <a:cubicBezTo>
                  <a:pt x="61940" y="2441580"/>
                  <a:pt x="65575" y="2413465"/>
                  <a:pt x="64348" y="2408995"/>
                </a:cubicBezTo>
                <a:cubicBezTo>
                  <a:pt x="100333" y="2407546"/>
                  <a:pt x="71752" y="2329020"/>
                  <a:pt x="101725" y="2335735"/>
                </a:cubicBezTo>
                <a:cubicBezTo>
                  <a:pt x="120512" y="2299003"/>
                  <a:pt x="138791" y="2291744"/>
                  <a:pt x="147278" y="2260088"/>
                </a:cubicBezTo>
                <a:cubicBezTo>
                  <a:pt x="152668" y="2224200"/>
                  <a:pt x="143589" y="2220953"/>
                  <a:pt x="152643" y="2193455"/>
                </a:cubicBezTo>
                <a:cubicBezTo>
                  <a:pt x="152701" y="2159228"/>
                  <a:pt x="131577" y="2138038"/>
                  <a:pt x="161815" y="2107942"/>
                </a:cubicBezTo>
                <a:lnTo>
                  <a:pt x="168884" y="2024270"/>
                </a:lnTo>
                <a:lnTo>
                  <a:pt x="210800" y="1969445"/>
                </a:lnTo>
                <a:lnTo>
                  <a:pt x="215063" y="1961162"/>
                </a:lnTo>
                <a:lnTo>
                  <a:pt x="226767" y="1945112"/>
                </a:lnTo>
                <a:lnTo>
                  <a:pt x="225906" y="1942021"/>
                </a:lnTo>
                <a:lnTo>
                  <a:pt x="220555" y="1935584"/>
                </a:lnTo>
                <a:cubicBezTo>
                  <a:pt x="220179" y="1930292"/>
                  <a:pt x="223282" y="1914884"/>
                  <a:pt x="223648" y="1910265"/>
                </a:cubicBezTo>
                <a:cubicBezTo>
                  <a:pt x="221934" y="1909994"/>
                  <a:pt x="221895" y="1909162"/>
                  <a:pt x="222758" y="1907867"/>
                </a:cubicBezTo>
                <a:lnTo>
                  <a:pt x="229387" y="1899379"/>
                </a:lnTo>
                <a:lnTo>
                  <a:pt x="231548" y="1895114"/>
                </a:lnTo>
                <a:lnTo>
                  <a:pt x="216553" y="1892417"/>
                </a:lnTo>
                <a:cubicBezTo>
                  <a:pt x="209075" y="1884999"/>
                  <a:pt x="222114" y="1866643"/>
                  <a:pt x="209739" y="1861483"/>
                </a:cubicBezTo>
                <a:cubicBezTo>
                  <a:pt x="214584" y="1853278"/>
                  <a:pt x="219066" y="1844665"/>
                  <a:pt x="222950" y="1835810"/>
                </a:cubicBezTo>
                <a:lnTo>
                  <a:pt x="224812" y="1830569"/>
                </a:lnTo>
                <a:lnTo>
                  <a:pt x="224522" y="1830429"/>
                </a:lnTo>
                <a:cubicBezTo>
                  <a:pt x="224224" y="1829219"/>
                  <a:pt x="224571" y="1827468"/>
                  <a:pt x="225830" y="1824832"/>
                </a:cubicBezTo>
                <a:lnTo>
                  <a:pt x="228207" y="1821003"/>
                </a:lnTo>
                <a:lnTo>
                  <a:pt x="230878" y="1807109"/>
                </a:lnTo>
                <a:lnTo>
                  <a:pt x="227355" y="1805316"/>
                </a:lnTo>
                <a:lnTo>
                  <a:pt x="228132" y="1804434"/>
                </a:lnTo>
                <a:cubicBezTo>
                  <a:pt x="237533" y="1798221"/>
                  <a:pt x="248274" y="1797417"/>
                  <a:pt x="223762" y="1784314"/>
                </a:cubicBezTo>
                <a:cubicBezTo>
                  <a:pt x="240655" y="1769422"/>
                  <a:pt x="224912" y="1763793"/>
                  <a:pt x="226521" y="1740358"/>
                </a:cubicBezTo>
                <a:cubicBezTo>
                  <a:pt x="240385" y="1732435"/>
                  <a:pt x="239102" y="1724301"/>
                  <a:pt x="233164" y="1715685"/>
                </a:cubicBezTo>
                <a:cubicBezTo>
                  <a:pt x="245499" y="1694404"/>
                  <a:pt x="240415" y="1672675"/>
                  <a:pt x="245819" y="1647555"/>
                </a:cubicBezTo>
                <a:cubicBezTo>
                  <a:pt x="268668" y="1622803"/>
                  <a:pt x="248434" y="1605585"/>
                  <a:pt x="254317" y="1578752"/>
                </a:cubicBezTo>
                <a:lnTo>
                  <a:pt x="249918" y="1546022"/>
                </a:lnTo>
                <a:cubicBezTo>
                  <a:pt x="251996" y="1543635"/>
                  <a:pt x="248777" y="1521210"/>
                  <a:pt x="248927" y="1519929"/>
                </a:cubicBezTo>
                <a:lnTo>
                  <a:pt x="248704" y="1519731"/>
                </a:lnTo>
                <a:lnTo>
                  <a:pt x="252245" y="1514846"/>
                </a:lnTo>
                <a:cubicBezTo>
                  <a:pt x="255314" y="1501295"/>
                  <a:pt x="252199" y="1477394"/>
                  <a:pt x="254681" y="1463304"/>
                </a:cubicBezTo>
                <a:cubicBezTo>
                  <a:pt x="257024" y="1459891"/>
                  <a:pt x="268983" y="1432466"/>
                  <a:pt x="267138" y="1430305"/>
                </a:cubicBezTo>
                <a:lnTo>
                  <a:pt x="266110" y="1429568"/>
                </a:lnTo>
                <a:lnTo>
                  <a:pt x="286784" y="1404045"/>
                </a:lnTo>
                <a:lnTo>
                  <a:pt x="294521" y="1360879"/>
                </a:lnTo>
                <a:lnTo>
                  <a:pt x="324750" y="1301993"/>
                </a:lnTo>
                <a:lnTo>
                  <a:pt x="328780" y="1210776"/>
                </a:lnTo>
                <a:cubicBezTo>
                  <a:pt x="344171" y="1197232"/>
                  <a:pt x="343390" y="1192124"/>
                  <a:pt x="346123" y="1157176"/>
                </a:cubicBezTo>
                <a:cubicBezTo>
                  <a:pt x="359383" y="1110140"/>
                  <a:pt x="355619" y="1111028"/>
                  <a:pt x="349331" y="1063288"/>
                </a:cubicBezTo>
                <a:cubicBezTo>
                  <a:pt x="364194" y="1005331"/>
                  <a:pt x="362778" y="969963"/>
                  <a:pt x="431245" y="889417"/>
                </a:cubicBezTo>
                <a:lnTo>
                  <a:pt x="459477" y="816346"/>
                </a:lnTo>
                <a:cubicBezTo>
                  <a:pt x="465006" y="808083"/>
                  <a:pt x="496978" y="764380"/>
                  <a:pt x="489268" y="752692"/>
                </a:cubicBezTo>
                <a:lnTo>
                  <a:pt x="505368" y="724368"/>
                </a:lnTo>
                <a:lnTo>
                  <a:pt x="511178" y="722494"/>
                </a:lnTo>
                <a:lnTo>
                  <a:pt x="514451" y="717531"/>
                </a:lnTo>
                <a:cubicBezTo>
                  <a:pt x="514171" y="710761"/>
                  <a:pt x="513893" y="703992"/>
                  <a:pt x="513612" y="697222"/>
                </a:cubicBezTo>
                <a:cubicBezTo>
                  <a:pt x="513272" y="693376"/>
                  <a:pt x="513720" y="690905"/>
                  <a:pt x="514772" y="689289"/>
                </a:cubicBezTo>
                <a:lnTo>
                  <a:pt x="515249" y="689151"/>
                </a:lnTo>
                <a:cubicBezTo>
                  <a:pt x="515320" y="686637"/>
                  <a:pt x="515389" y="684122"/>
                  <a:pt x="515461" y="681608"/>
                </a:cubicBezTo>
                <a:cubicBezTo>
                  <a:pt x="522970" y="666964"/>
                  <a:pt x="551123" y="617831"/>
                  <a:pt x="560298" y="601285"/>
                </a:cubicBezTo>
                <a:cubicBezTo>
                  <a:pt x="558549" y="585107"/>
                  <a:pt x="540289" y="573171"/>
                  <a:pt x="570504" y="582332"/>
                </a:cubicBezTo>
                <a:cubicBezTo>
                  <a:pt x="570816" y="577121"/>
                  <a:pt x="573898" y="574271"/>
                  <a:pt x="578347" y="572511"/>
                </a:cubicBezTo>
                <a:lnTo>
                  <a:pt x="580375" y="572092"/>
                </a:lnTo>
                <a:lnTo>
                  <a:pt x="575722" y="536015"/>
                </a:lnTo>
                <a:lnTo>
                  <a:pt x="578705" y="531675"/>
                </a:lnTo>
                <a:lnTo>
                  <a:pt x="564084" y="491380"/>
                </a:lnTo>
                <a:cubicBezTo>
                  <a:pt x="560969" y="487340"/>
                  <a:pt x="560134" y="482008"/>
                  <a:pt x="564457" y="473782"/>
                </a:cubicBezTo>
                <a:lnTo>
                  <a:pt x="566413" y="472000"/>
                </a:lnTo>
                <a:lnTo>
                  <a:pt x="584600" y="354566"/>
                </a:lnTo>
                <a:cubicBezTo>
                  <a:pt x="586100" y="325288"/>
                  <a:pt x="584583" y="317533"/>
                  <a:pt x="588077" y="265704"/>
                </a:cubicBezTo>
                <a:cubicBezTo>
                  <a:pt x="588008" y="205530"/>
                  <a:pt x="578491" y="226511"/>
                  <a:pt x="580576" y="187093"/>
                </a:cubicBezTo>
                <a:cubicBezTo>
                  <a:pt x="579265" y="162458"/>
                  <a:pt x="569240" y="117589"/>
                  <a:pt x="587928" y="130336"/>
                </a:cubicBezTo>
                <a:cubicBezTo>
                  <a:pt x="552635" y="69804"/>
                  <a:pt x="604651" y="82036"/>
                  <a:pt x="593881" y="17287"/>
                </a:cubicBezTo>
                <a:cubicBezTo>
                  <a:pt x="600399" y="13784"/>
                  <a:pt x="605413" y="8440"/>
                  <a:pt x="609224" y="17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47781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The Faithful God: Faithful in Our Faithlesness - Family News Today">
            <a:extLst>
              <a:ext uri="{FF2B5EF4-FFF2-40B4-BE49-F238E27FC236}">
                <a16:creationId xmlns:a16="http://schemas.microsoft.com/office/drawing/2014/main" id="{117D21F7-C34A-2815-F123-A49ED8F85AB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031" r="25094"/>
          <a:stretch>
            <a:fillRect/>
          </a:stretch>
        </p:blipFill>
        <p:spPr bwMode="auto">
          <a:xfrm>
            <a:off x="6477000" y="-1"/>
            <a:ext cx="5715000" cy="6858000"/>
          </a:xfrm>
          <a:prstGeom prst="rect">
            <a:avLst/>
          </a:prstGeom>
          <a:noFill/>
          <a:effectLst>
            <a:softEdge rad="952500"/>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C89343A8-8DE4-2F97-4D5E-4B707D44765D}"/>
              </a:ext>
            </a:extLst>
          </p:cNvPr>
          <p:cNvSpPr>
            <a:spLocks noGrp="1"/>
          </p:cNvSpPr>
          <p:nvPr>
            <p:ph idx="1"/>
          </p:nvPr>
        </p:nvSpPr>
        <p:spPr>
          <a:xfrm>
            <a:off x="152400" y="342900"/>
            <a:ext cx="6682740" cy="6332219"/>
          </a:xfrm>
        </p:spPr>
        <p:txBody>
          <a:bodyPr>
            <a:normAutofit/>
          </a:bodyPr>
          <a:lstStyle/>
          <a:p>
            <a:r>
              <a:rPr lang="en-US" dirty="0"/>
              <a:t>His faithfulness knows no bounds. It is to this attribute that we have been called to show forth in our daily lives. </a:t>
            </a:r>
          </a:p>
          <a:p>
            <a:r>
              <a:rPr lang="en-US" dirty="0"/>
              <a:t>This call to being faithful is not required of all but of those who have a covenant with the Living God. </a:t>
            </a:r>
          </a:p>
          <a:p>
            <a:r>
              <a:rPr lang="en-US" dirty="0"/>
              <a:t>It is the people of God who are called to be faithful. This becomes more relevant as darkness sweeps across the earth and truth is turned lie and every lie is virtually made the truth.</a:t>
            </a:r>
          </a:p>
          <a:p>
            <a:r>
              <a:rPr lang="en-US" dirty="0"/>
              <a:t> God expects us to remain faithful to shine His light amid darkness and His truth to prevail over the lies.</a:t>
            </a:r>
          </a:p>
          <a:p>
            <a:endParaRPr lang="en-US" dirty="0"/>
          </a:p>
        </p:txBody>
      </p:sp>
    </p:spTree>
    <p:extLst>
      <p:ext uri="{BB962C8B-B14F-4D97-AF65-F5344CB8AC3E}">
        <p14:creationId xmlns:p14="http://schemas.microsoft.com/office/powerpoint/2010/main" val="19024789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6" name="Picture 5" descr="Question marks in a line and one question mark is lit">
            <a:extLst>
              <a:ext uri="{FF2B5EF4-FFF2-40B4-BE49-F238E27FC236}">
                <a16:creationId xmlns:a16="http://schemas.microsoft.com/office/drawing/2014/main" id="{A5740C94-CE28-B7A5-0CAC-192372790662}"/>
              </a:ext>
            </a:extLst>
          </p:cNvPr>
          <p:cNvPicPr>
            <a:picLocks noChangeAspect="1"/>
          </p:cNvPicPr>
          <p:nvPr/>
        </p:nvPicPr>
        <p:blipFill>
          <a:blip r:embed="rId2">
            <a:alphaModFix amt="60000"/>
          </a:blip>
          <a:srcRect t="2056" b="13674"/>
          <a:stretch>
            <a:fillRect/>
          </a:stretch>
        </p:blipFill>
        <p:spPr>
          <a:xfrm>
            <a:off x="-1" y="10"/>
            <a:ext cx="12192001" cy="6857990"/>
          </a:xfrm>
          <a:prstGeom prst="rect">
            <a:avLst/>
          </a:prstGeom>
        </p:spPr>
      </p:pic>
      <p:sp>
        <p:nvSpPr>
          <p:cNvPr id="4" name="Title 3">
            <a:extLst>
              <a:ext uri="{FF2B5EF4-FFF2-40B4-BE49-F238E27FC236}">
                <a16:creationId xmlns:a16="http://schemas.microsoft.com/office/drawing/2014/main" id="{92BA2AE2-1BF5-7215-BE20-390507E3A375}"/>
              </a:ext>
            </a:extLst>
          </p:cNvPr>
          <p:cNvSpPr>
            <a:spLocks noGrp="1"/>
          </p:cNvSpPr>
          <p:nvPr>
            <p:ph type="ctrTitle"/>
          </p:nvPr>
        </p:nvSpPr>
        <p:spPr>
          <a:xfrm>
            <a:off x="3897630" y="5372100"/>
            <a:ext cx="8159178" cy="1251448"/>
          </a:xfrm>
        </p:spPr>
        <p:txBody>
          <a:bodyPr>
            <a:normAutofit fontScale="90000"/>
          </a:bodyPr>
          <a:lstStyle/>
          <a:p>
            <a:pPr algn="r"/>
            <a:r>
              <a:rPr lang="en-US" sz="5200" b="1" dirty="0">
                <a:solidFill>
                  <a:srgbClr val="FFFFFF"/>
                </a:solidFill>
              </a:rPr>
              <a:t>What Does It Mean To Be Faithful?</a:t>
            </a:r>
            <a:endParaRPr lang="en-US" sz="5200" dirty="0">
              <a:solidFill>
                <a:srgbClr val="FFFFFF"/>
              </a:solidFill>
            </a:endParaRPr>
          </a:p>
        </p:txBody>
      </p:sp>
    </p:spTree>
    <p:extLst>
      <p:ext uri="{BB962C8B-B14F-4D97-AF65-F5344CB8AC3E}">
        <p14:creationId xmlns:p14="http://schemas.microsoft.com/office/powerpoint/2010/main" val="1145101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9D61AFB-BFB8-082A-DD87-D0482C67351B}"/>
            </a:ext>
          </a:extLst>
        </p:cNvPr>
        <p:cNvGrpSpPr/>
        <p:nvPr/>
      </p:nvGrpSpPr>
      <p:grpSpPr>
        <a:xfrm>
          <a:off x="0" y="0"/>
          <a:ext cx="0" cy="0"/>
          <a:chOff x="0" y="0"/>
          <a:chExt cx="0" cy="0"/>
        </a:xfrm>
      </p:grpSpPr>
      <p:sp useBgFill="1">
        <p:nvSpPr>
          <p:cNvPr id="7177" name="Rectangle 717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2" name="Picture 4" descr="A Year in the Greek NT - Wes Bredenhof">
            <a:extLst>
              <a:ext uri="{FF2B5EF4-FFF2-40B4-BE49-F238E27FC236}">
                <a16:creationId xmlns:a16="http://schemas.microsoft.com/office/drawing/2014/main" id="{318EDE7A-8E05-303E-3B81-DA4B3E180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845" r="14843"/>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179" name="Rectangle 717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BD5856D8-8E27-A178-0BB8-FE79FC1FEB72}"/>
              </a:ext>
            </a:extLst>
          </p:cNvPr>
          <p:cNvSpPr>
            <a:spLocks noGrp="1"/>
          </p:cNvSpPr>
          <p:nvPr>
            <p:ph idx="1"/>
          </p:nvPr>
        </p:nvSpPr>
        <p:spPr>
          <a:xfrm>
            <a:off x="175260" y="1074420"/>
            <a:ext cx="4088130" cy="4371023"/>
          </a:xfrm>
        </p:spPr>
        <p:txBody>
          <a:bodyPr>
            <a:normAutofit lnSpcReduction="10000"/>
          </a:bodyPr>
          <a:lstStyle/>
          <a:p>
            <a:pPr marL="0" indent="0">
              <a:lnSpc>
                <a:spcPct val="150000"/>
              </a:lnSpc>
              <a:buNone/>
            </a:pPr>
            <a:r>
              <a:rPr lang="en-US" sz="3200" dirty="0"/>
              <a:t>In the Greek New Testament, the word translated as faithful, </a:t>
            </a:r>
            <a:r>
              <a:rPr lang="en-US" sz="3200" b="1" i="1" dirty="0" err="1"/>
              <a:t>pistos</a:t>
            </a:r>
            <a:r>
              <a:rPr lang="en-US" sz="3200" b="1" dirty="0" err="1"/>
              <a:t>shares</a:t>
            </a:r>
            <a:r>
              <a:rPr lang="en-US" sz="3200" dirty="0"/>
              <a:t> the same root with the word, faith, </a:t>
            </a:r>
            <a:r>
              <a:rPr lang="en-US" sz="3200" b="1" i="1" dirty="0" err="1"/>
              <a:t>pistis</a:t>
            </a:r>
            <a:r>
              <a:rPr lang="en-US" sz="3200" dirty="0"/>
              <a:t>. </a:t>
            </a:r>
          </a:p>
        </p:txBody>
      </p:sp>
    </p:spTree>
    <p:extLst>
      <p:ext uri="{BB962C8B-B14F-4D97-AF65-F5344CB8AC3E}">
        <p14:creationId xmlns:p14="http://schemas.microsoft.com/office/powerpoint/2010/main" val="4018976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E830CEA-4907-B63A-E642-0A8DC722381F}"/>
            </a:ext>
          </a:extLst>
        </p:cNvPr>
        <p:cNvGrpSpPr/>
        <p:nvPr/>
      </p:nvGrpSpPr>
      <p:grpSpPr>
        <a:xfrm>
          <a:off x="0" y="0"/>
          <a:ext cx="0" cy="0"/>
          <a:chOff x="0" y="0"/>
          <a:chExt cx="0" cy="0"/>
        </a:xfrm>
      </p:grpSpPr>
      <p:sp useBgFill="1">
        <p:nvSpPr>
          <p:cNvPr id="8199" name="Rectangle 819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418A143-056E-2786-C53B-8198837C33CA}"/>
              </a:ext>
            </a:extLst>
          </p:cNvPr>
          <p:cNvSpPr>
            <a:spLocks noGrp="1"/>
          </p:cNvSpPr>
          <p:nvPr>
            <p:ph idx="1"/>
          </p:nvPr>
        </p:nvSpPr>
        <p:spPr>
          <a:xfrm>
            <a:off x="288286" y="251460"/>
            <a:ext cx="5575304" cy="6176963"/>
          </a:xfrm>
        </p:spPr>
        <p:txBody>
          <a:bodyPr>
            <a:normAutofit/>
          </a:bodyPr>
          <a:lstStyle/>
          <a:p>
            <a:r>
              <a:rPr lang="en-US" dirty="0"/>
              <a:t>With this fullness of faith in a believer, then, he/she can exhibit the true meaning of the word, faithful. </a:t>
            </a:r>
          </a:p>
          <a:p>
            <a:r>
              <a:rPr lang="en-US" dirty="0"/>
              <a:t>It in God and what we believe that establishes our faithfulness. Being faithful, then, is remaining loyal and steadfast; and being true and truthful to the truth or what is the original, genuine and/or authentic.</a:t>
            </a:r>
          </a:p>
          <a:p>
            <a:r>
              <a:rPr lang="en-US" dirty="0"/>
              <a:t>It is a true-hearted commitment, dedication and devotion to what one believes and accepts. </a:t>
            </a:r>
          </a:p>
        </p:txBody>
      </p:sp>
      <p:pic>
        <p:nvPicPr>
          <p:cNvPr id="8194" name="Picture 2" descr="The Unshakeable Anchor: Exploring God's Faithfulness - HTabernacle">
            <a:extLst>
              <a:ext uri="{FF2B5EF4-FFF2-40B4-BE49-F238E27FC236}">
                <a16:creationId xmlns:a16="http://schemas.microsoft.com/office/drawing/2014/main" id="{324C82D0-3A16-FACC-3F21-40441445F7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3053"/>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5692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D7282E-9B67-BCE8-991E-0599703BF546}"/>
            </a:ext>
          </a:extLst>
        </p:cNvPr>
        <p:cNvGrpSpPr/>
        <p:nvPr/>
      </p:nvGrpSpPr>
      <p:grpSpPr>
        <a:xfrm>
          <a:off x="0" y="0"/>
          <a:ext cx="0" cy="0"/>
          <a:chOff x="0" y="0"/>
          <a:chExt cx="0" cy="0"/>
        </a:xfrm>
      </p:grpSpPr>
      <p:pic>
        <p:nvPicPr>
          <p:cNvPr id="9218" name="Picture 2" descr="Claiming the Promises of God - A Guide to Activating Your Faith!">
            <a:extLst>
              <a:ext uri="{FF2B5EF4-FFF2-40B4-BE49-F238E27FC236}">
                <a16:creationId xmlns:a16="http://schemas.microsoft.com/office/drawing/2014/main" id="{A3798A07-32FE-96EA-AE96-6BA018F0EF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6816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7AF270FA-9F6D-827E-4C8C-693A45FC726E}"/>
              </a:ext>
            </a:extLst>
          </p:cNvPr>
          <p:cNvSpPr>
            <a:spLocks noGrp="1"/>
          </p:cNvSpPr>
          <p:nvPr>
            <p:ph idx="1"/>
          </p:nvPr>
        </p:nvSpPr>
        <p:spPr>
          <a:xfrm>
            <a:off x="0" y="262890"/>
            <a:ext cx="5806440" cy="6332219"/>
          </a:xfrm>
        </p:spPr>
        <p:txBody>
          <a:bodyPr>
            <a:normAutofit lnSpcReduction="10000"/>
          </a:bodyPr>
          <a:lstStyle/>
          <a:p>
            <a:r>
              <a:rPr lang="en-US" dirty="0">
                <a:solidFill>
                  <a:schemeClr val="bg1"/>
                </a:solidFill>
              </a:rPr>
              <a:t>It is the giving of one’s pledge of allegiance and sanctified determination to live for God and His Word no matter the situation. </a:t>
            </a:r>
          </a:p>
          <a:p>
            <a:r>
              <a:rPr lang="en-US" dirty="0">
                <a:solidFill>
                  <a:schemeClr val="bg1"/>
                </a:solidFill>
              </a:rPr>
              <a:t>Being faithful shows one’s firmness of purpose like the Hebrews boys in Babylon (Daniel 1:1ff). </a:t>
            </a:r>
          </a:p>
          <a:p>
            <a:r>
              <a:rPr lang="en-US" dirty="0">
                <a:solidFill>
                  <a:schemeClr val="bg1"/>
                </a:solidFill>
              </a:rPr>
              <a:t>It represents the state of staying on course and not giving up even when the going gets tough. It is the staunchness and resoluteness to hold on to one’s integrity though the heavens fall. </a:t>
            </a:r>
          </a:p>
          <a:p>
            <a:r>
              <a:rPr lang="en-US" dirty="0">
                <a:solidFill>
                  <a:schemeClr val="bg1"/>
                </a:solidFill>
              </a:rPr>
              <a:t>Being faithful is, therefore, at the core of what it means to be a believer and a follower of Christ.</a:t>
            </a:r>
          </a:p>
        </p:txBody>
      </p:sp>
    </p:spTree>
    <p:extLst>
      <p:ext uri="{BB962C8B-B14F-4D97-AF65-F5344CB8AC3E}">
        <p14:creationId xmlns:p14="http://schemas.microsoft.com/office/powerpoint/2010/main" val="16205013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140</TotalTime>
  <Words>1401</Words>
  <Application>Microsoft Office PowerPoint</Application>
  <PresentationFormat>Widescreen</PresentationFormat>
  <Paragraphs>61</Paragraphs>
  <Slides>27</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Aptos</vt:lpstr>
      <vt:lpstr>Arial</vt:lpstr>
      <vt:lpstr>Calibri</vt:lpstr>
      <vt:lpstr>Times New Roman</vt:lpstr>
      <vt:lpstr>Office Theme</vt:lpstr>
      <vt:lpstr>BEING FAITHFUL</vt:lpstr>
      <vt:lpstr>INTRODUCTION </vt:lpstr>
      <vt:lpstr>PowerPoint Presentation</vt:lpstr>
      <vt:lpstr>2Timothy 2:13</vt:lpstr>
      <vt:lpstr>PowerPoint Presentation</vt:lpstr>
      <vt:lpstr>What Does It Mean To Be Faithful?</vt:lpstr>
      <vt:lpstr>PowerPoint Presentation</vt:lpstr>
      <vt:lpstr>PowerPoint Presentation</vt:lpstr>
      <vt:lpstr>PowerPoint Presentation</vt:lpstr>
      <vt:lpstr>To Whom Are We To Be Faithful?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Why must we be faithful?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eric amankwah</dc:creator>
  <cp:lastModifiedBy>eric amankwah</cp:lastModifiedBy>
  <cp:revision>1</cp:revision>
  <dcterms:created xsi:type="dcterms:W3CDTF">2025-07-21T13:49:10Z</dcterms:created>
  <dcterms:modified xsi:type="dcterms:W3CDTF">2025-07-21T16:10:04Z</dcterms:modified>
</cp:coreProperties>
</file>

<file path=docProps/thumbnail.jpeg>
</file>